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6" r:id="rId2"/>
    <p:sldId id="453" r:id="rId3"/>
    <p:sldId id="257" r:id="rId4"/>
    <p:sldId id="338" r:id="rId5"/>
    <p:sldId id="463" r:id="rId6"/>
    <p:sldId id="454" r:id="rId7"/>
    <p:sldId id="386" r:id="rId8"/>
    <p:sldId id="455" r:id="rId9"/>
    <p:sldId id="339" r:id="rId10"/>
    <p:sldId id="361" r:id="rId11"/>
    <p:sldId id="472" r:id="rId12"/>
    <p:sldId id="362" r:id="rId13"/>
    <p:sldId id="363" r:id="rId14"/>
    <p:sldId id="456" r:id="rId15"/>
    <p:sldId id="364" r:id="rId16"/>
    <p:sldId id="465" r:id="rId17"/>
    <p:sldId id="457" r:id="rId18"/>
    <p:sldId id="458" r:id="rId19"/>
    <p:sldId id="459" r:id="rId20"/>
    <p:sldId id="366" r:id="rId21"/>
    <p:sldId id="468" r:id="rId22"/>
    <p:sldId id="370" r:id="rId23"/>
    <p:sldId id="469" r:id="rId24"/>
    <p:sldId id="470" r:id="rId25"/>
    <p:sldId id="372" r:id="rId26"/>
    <p:sldId id="374" r:id="rId27"/>
    <p:sldId id="375" r:id="rId28"/>
    <p:sldId id="471" r:id="rId29"/>
    <p:sldId id="376" r:id="rId30"/>
    <p:sldId id="452" r:id="rId31"/>
    <p:sldId id="461" r:id="rId32"/>
    <p:sldId id="473"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3" autoAdjust="0"/>
    <p:restoredTop sz="94615"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575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BF5C2B3-97A6-4B4B-B8C4-957939A12B16}" type="datetimeFigureOut">
              <a:rPr lang="ar-SA" smtClean="0"/>
              <a:pPr/>
              <a:t>01/07/1442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F4E208C-64AC-400C-9E9E-AB2C25C2C0A8}" type="slidenum">
              <a:rPr lang="ar-SA" smtClean="0"/>
              <a:pPr/>
              <a:t>‹#›</a:t>
            </a:fld>
            <a:endParaRPr lang="ar-SA"/>
          </a:p>
        </p:txBody>
      </p:sp>
    </p:spTree>
    <p:extLst>
      <p:ext uri="{BB962C8B-B14F-4D97-AF65-F5344CB8AC3E}">
        <p14:creationId xmlns:p14="http://schemas.microsoft.com/office/powerpoint/2010/main" val="37099400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5F4E208C-64AC-400C-9E9E-AB2C25C2C0A8}" type="slidenum">
              <a:rPr lang="ar-SA" smtClean="0"/>
              <a:pPr/>
              <a:t>7</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4E208C-64AC-400C-9E9E-AB2C25C2C0A8}" type="slidenum">
              <a:rPr lang="ar-SA" smtClean="0"/>
              <a:pPr/>
              <a:t>31</a:t>
            </a:fld>
            <a:endParaRPr lang="ar-SA"/>
          </a:p>
        </p:txBody>
      </p:sp>
    </p:spTree>
    <p:extLst>
      <p:ext uri="{BB962C8B-B14F-4D97-AF65-F5344CB8AC3E}">
        <p14:creationId xmlns:p14="http://schemas.microsoft.com/office/powerpoint/2010/main" val="300107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8B8410-2352-47C9-B140-625A8C8A7E77}" type="slidenum">
              <a:rPr lang="ar-SA" smtClean="0">
                <a:latin typeface="Arial" charset="0"/>
              </a:rPr>
              <a:pPr fontAlgn="base">
                <a:spcBef>
                  <a:spcPct val="0"/>
                </a:spcBef>
                <a:spcAft>
                  <a:spcPct val="0"/>
                </a:spcAft>
                <a:defRPr/>
              </a:pPr>
              <a:t>32</a:t>
            </a:fld>
            <a:endParaRPr lang="en-US" smtClean="0">
              <a:latin typeface="Arial" charset="0"/>
              <a:cs typeface="Arial" charset="0"/>
            </a:endParaRPr>
          </a:p>
        </p:txBody>
      </p:sp>
      <p:sp>
        <p:nvSpPr>
          <p:cNvPr id="46083"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fld id="{7C2710A1-AE74-4D32-A5C0-3D97D3979060}" type="slidenum">
              <a:rPr lang="ar-SA" sz="1200">
                <a:latin typeface="Calibri" pitchFamily="34" charset="0"/>
              </a:rPr>
              <a:pPr/>
              <a:t>32</a:t>
            </a:fld>
            <a:endParaRPr lang="en-US" sz="1200">
              <a:latin typeface="Calibri" pitchFamily="34" charset="0"/>
            </a:endParaRPr>
          </a:p>
        </p:txBody>
      </p:sp>
      <p:sp>
        <p:nvSpPr>
          <p:cNvPr id="460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Tree>
    <p:extLst>
      <p:ext uri="{BB962C8B-B14F-4D97-AF65-F5344CB8AC3E}">
        <p14:creationId xmlns:p14="http://schemas.microsoft.com/office/powerpoint/2010/main" val="59100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01/07/1442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01/07/1442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01/07/1442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01/07/1442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484784"/>
            <a:ext cx="8062664" cy="3960440"/>
          </a:xfrm>
        </p:spPr>
        <p:txBody>
          <a:bodyPr>
            <a:noAutofit/>
          </a:bodyPr>
          <a:lstStyle/>
          <a:p>
            <a:pPr rtl="0"/>
            <a:r>
              <a:rPr lang="en-US" sz="5400" dirty="0" smtClean="0">
                <a:solidFill>
                  <a:srgbClr val="FF0000"/>
                </a:solidFill>
              </a:rPr>
              <a:t>Sample and sampling </a:t>
            </a:r>
            <a:r>
              <a:rPr lang="en-US" dirty="0" smtClean="0">
                <a:solidFill>
                  <a:srgbClr val="FF0000"/>
                </a:solidFill>
              </a:rPr>
              <a:t/>
            </a:r>
            <a:br>
              <a:rPr lang="en-US" dirty="0" smtClean="0">
                <a:solidFill>
                  <a:srgbClr val="FF0000"/>
                </a:solidFill>
              </a:rPr>
            </a:br>
            <a:r>
              <a:rPr lang="en-US" dirty="0" smtClean="0">
                <a:solidFill>
                  <a:srgbClr val="FF0000"/>
                </a:solidFill>
              </a:rPr>
              <a:t>unit 5</a:t>
            </a:r>
            <a:r>
              <a:rPr lang="ar-IQ" dirty="0" smtClean="0">
                <a:solidFill>
                  <a:srgbClr val="FF0000"/>
                </a:solidFill>
              </a:rPr>
              <a:t/>
            </a:r>
            <a:br>
              <a:rPr lang="ar-IQ" dirty="0" smtClean="0">
                <a:solidFill>
                  <a:srgbClr val="FF0000"/>
                </a:solidFill>
              </a:rPr>
            </a:br>
            <a:r>
              <a:rPr lang="en-US" smtClean="0">
                <a:solidFill>
                  <a:srgbClr val="FF0000"/>
                </a:solidFill>
              </a:rPr>
              <a:t>part </a:t>
            </a:r>
            <a:r>
              <a:rPr lang="en-US" smtClean="0">
                <a:solidFill>
                  <a:srgbClr val="FF0000"/>
                </a:solidFill>
              </a:rPr>
              <a:t>1</a:t>
            </a:r>
            <a:br>
              <a:rPr lang="en-US" smtClean="0">
                <a:solidFill>
                  <a:srgbClr val="FF0000"/>
                </a:solidFill>
              </a:rPr>
            </a:br>
            <a:r>
              <a:rPr lang="en-US" smtClean="0">
                <a:solidFill>
                  <a:srgbClr val="FF0000"/>
                </a:solidFill>
              </a:rPr>
              <a:t>L5</a:t>
            </a: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t> </a:t>
            </a:r>
            <a:endParaRPr lang="ar-SA"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336704"/>
          </a:xfrm>
        </p:spPr>
        <p:txBody>
          <a:bodyPr>
            <a:noAutofit/>
          </a:bodyPr>
          <a:lstStyle/>
          <a:p>
            <a:pPr algn="just" rtl="0">
              <a:buNone/>
            </a:pPr>
            <a:r>
              <a:rPr lang="en-US" sz="2800" b="1" dirty="0" smtClean="0">
                <a:solidFill>
                  <a:srgbClr val="FF0000"/>
                </a:solidFill>
                <a:latin typeface="Times New Roman" pitchFamily="18" charset="0"/>
                <a:cs typeface="Times New Roman" pitchFamily="18" charset="0"/>
              </a:rPr>
              <a:t>PROBABILITY SAMPLING</a:t>
            </a:r>
          </a:p>
          <a:p>
            <a:pPr algn="just" rtl="0">
              <a:buNone/>
            </a:pPr>
            <a:r>
              <a:rPr lang="en-US" sz="2800" dirty="0" smtClean="0">
                <a:latin typeface="Times New Roman" pitchFamily="18" charset="0"/>
                <a:cs typeface="Times New Roman" pitchFamily="18" charset="0"/>
              </a:rPr>
              <a:t>    Probability sampling involves the random selection of elements from a population</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p>
          <a:p>
            <a:pPr algn="just" rtl="0">
              <a:buNone/>
            </a:pPr>
            <a:r>
              <a:rPr lang="en-US" sz="2800" dirty="0" smtClean="0">
                <a:solidFill>
                  <a:srgbClr val="FF0000"/>
                </a:solidFill>
                <a:latin typeface="Times New Roman" pitchFamily="18" charset="0"/>
                <a:cs typeface="Times New Roman" pitchFamily="18" charset="0"/>
              </a:rPr>
              <a:t>A </a:t>
            </a:r>
            <a:r>
              <a:rPr lang="en-US" sz="2800" b="1" dirty="0" smtClean="0">
                <a:solidFill>
                  <a:srgbClr val="FF0000"/>
                </a:solidFill>
                <a:latin typeface="Times New Roman" pitchFamily="18" charset="0"/>
                <a:cs typeface="Times New Roman" pitchFamily="18" charset="0"/>
              </a:rPr>
              <a:t>random selection process:</a:t>
            </a:r>
          </a:p>
          <a:p>
            <a:pPr algn="just" rtl="0">
              <a:buNone/>
            </a:pPr>
            <a:r>
              <a:rPr lang="en-US" sz="2800" dirty="0" smtClean="0">
                <a:latin typeface="Times New Roman" pitchFamily="18" charset="0"/>
                <a:cs typeface="Times New Roman" pitchFamily="18" charset="0"/>
              </a:rPr>
              <a:t>     is one in which each element in the population has an equal, independent chance  of being selected. </a:t>
            </a:r>
          </a:p>
          <a:p>
            <a:pPr algn="just" rtl="0">
              <a:buNone/>
            </a:pPr>
            <a:r>
              <a:rPr lang="en-US" sz="2800" b="1" dirty="0">
                <a:latin typeface="Times New Roman" panose="02020603050405020304" pitchFamily="18" charset="0"/>
                <a:cs typeface="Times New Roman" panose="02020603050405020304" pitchFamily="18" charset="0"/>
              </a:rPr>
              <a:t>For example,</a:t>
            </a:r>
            <a:r>
              <a:rPr lang="en-US" sz="2800" dirty="0">
                <a:latin typeface="Times New Roman" panose="02020603050405020304" pitchFamily="18" charset="0"/>
                <a:cs typeface="Times New Roman" panose="02020603050405020304" pitchFamily="18" charset="0"/>
              </a:rPr>
              <a:t> in a population of 1000 members, every member will have a 1/1000 chance of being selected to be a part of a sample. Probability sampling eliminates bias in the population and gives all members a fair chance to be included in the sample</a:t>
            </a:r>
            <a:r>
              <a:rPr lang="en-US" sz="2800" dirty="0"/>
              <a:t>.</a:t>
            </a:r>
            <a:endParaRPr lang="en-US" sz="2800" dirty="0" smtClean="0">
              <a:latin typeface="Times New Roman" pitchFamily="18" charset="0"/>
              <a:cs typeface="Times New Roman" pitchFamily="18" charset="0"/>
            </a:endParaRPr>
          </a:p>
          <a:p>
            <a:pPr algn="just" rtl="0">
              <a:buNone/>
            </a:pPr>
            <a:r>
              <a:rPr lang="en-US" sz="2800" dirty="0" smtClean="0">
                <a:latin typeface="Times New Roman" pitchFamily="18" charset="0"/>
                <a:cs typeface="Times New Roman" pitchFamily="18" charset="0"/>
              </a:rPr>
              <a:t>   </a:t>
            </a:r>
            <a:endParaRPr lang="ar-SA" sz="2800" dirty="0">
              <a:solidFill>
                <a:srgbClr val="FF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rtl="0">
              <a:buNone/>
            </a:pPr>
            <a:r>
              <a:rPr lang="en-US" dirty="0">
                <a:latin typeface="Times New Roman" pitchFamily="18" charset="0"/>
                <a:cs typeface="Times New Roman" pitchFamily="18" charset="0"/>
              </a:rPr>
              <a:t>The four most commonly used probability sampling designs </a:t>
            </a:r>
            <a:r>
              <a:rPr lang="en-US" dirty="0" smtClean="0">
                <a:latin typeface="Times New Roman" pitchFamily="18" charset="0"/>
                <a:cs typeface="Times New Roman" pitchFamily="18" charset="0"/>
              </a:rPr>
              <a:t>are:   </a:t>
            </a:r>
          </a:p>
          <a:p>
            <a:pPr algn="l" rtl="0"/>
            <a:r>
              <a:rPr lang="en-US" dirty="0" smtClean="0">
                <a:solidFill>
                  <a:srgbClr val="FF0000"/>
                </a:solidFill>
                <a:latin typeface="Times New Roman" pitchFamily="18" charset="0"/>
                <a:cs typeface="Times New Roman" pitchFamily="18" charset="0"/>
              </a:rPr>
              <a:t> Simple random </a:t>
            </a:r>
            <a:r>
              <a:rPr lang="en-US" dirty="0">
                <a:latin typeface="Times New Roman" pitchFamily="18" charset="0"/>
                <a:cs typeface="Times New Roman" pitchFamily="18" charset="0"/>
              </a:rPr>
              <a:t>sampling</a:t>
            </a:r>
            <a:endParaRPr lang="en-US" dirty="0" smtClean="0">
              <a:solidFill>
                <a:srgbClr val="FF0000"/>
              </a:solidFill>
              <a:latin typeface="Times New Roman" pitchFamily="18" charset="0"/>
              <a:cs typeface="Times New Roman" pitchFamily="18" charset="0"/>
            </a:endParaRPr>
          </a:p>
          <a:p>
            <a:pPr algn="l" rtl="0"/>
            <a:r>
              <a:rPr lang="en-US" dirty="0" smtClean="0">
                <a:solidFill>
                  <a:srgbClr val="FF0000"/>
                </a:solidFill>
                <a:latin typeface="Times New Roman" pitchFamily="18" charset="0"/>
                <a:cs typeface="Times New Roman" pitchFamily="18" charset="0"/>
              </a:rPr>
              <a:t> Stratified random </a:t>
            </a:r>
            <a:r>
              <a:rPr lang="en-US" dirty="0">
                <a:latin typeface="Times New Roman" pitchFamily="18" charset="0"/>
                <a:cs typeface="Times New Roman" pitchFamily="18" charset="0"/>
              </a:rPr>
              <a:t>sampling</a:t>
            </a:r>
            <a:endParaRPr lang="en-US" dirty="0" smtClean="0">
              <a:solidFill>
                <a:srgbClr val="FF0000"/>
              </a:solidFill>
              <a:latin typeface="Times New Roman" pitchFamily="18" charset="0"/>
              <a:cs typeface="Times New Roman" pitchFamily="18" charset="0"/>
            </a:endParaRPr>
          </a:p>
          <a:p>
            <a:pPr algn="l" rtl="0"/>
            <a:r>
              <a:rPr lang="en-US" dirty="0" smtClean="0">
                <a:solidFill>
                  <a:srgbClr val="FF0000"/>
                </a:solidFill>
                <a:latin typeface="Times New Roman" pitchFamily="18" charset="0"/>
                <a:cs typeface="Times New Roman" pitchFamily="18" charset="0"/>
              </a:rPr>
              <a:t>Cluster </a:t>
            </a:r>
            <a:r>
              <a:rPr lang="en-US" dirty="0">
                <a:latin typeface="Times New Roman" pitchFamily="18" charset="0"/>
                <a:cs typeface="Times New Roman" pitchFamily="18" charset="0"/>
              </a:rPr>
              <a:t>sampling</a:t>
            </a:r>
            <a:r>
              <a:rPr lang="en-US" dirty="0" smtClean="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and </a:t>
            </a:r>
            <a:endParaRPr lang="en-US" dirty="0" smtClean="0">
              <a:solidFill>
                <a:srgbClr val="FF0000"/>
              </a:solidFill>
              <a:latin typeface="Times New Roman" pitchFamily="18" charset="0"/>
              <a:cs typeface="Times New Roman" pitchFamily="18" charset="0"/>
            </a:endParaRPr>
          </a:p>
          <a:p>
            <a:pPr algn="l" rtl="0"/>
            <a:r>
              <a:rPr lang="en-US" dirty="0" smtClean="0">
                <a:solidFill>
                  <a:srgbClr val="FF0000"/>
                </a:solidFill>
                <a:latin typeface="Times New Roman" pitchFamily="18" charset="0"/>
                <a:cs typeface="Times New Roman" pitchFamily="18" charset="0"/>
              </a:rPr>
              <a:t>Systematic </a:t>
            </a:r>
            <a:r>
              <a:rPr lang="en-US" dirty="0">
                <a:latin typeface="Times New Roman" pitchFamily="18" charset="0"/>
                <a:cs typeface="Times New Roman" pitchFamily="18" charset="0"/>
              </a:rPr>
              <a:t>sampling</a:t>
            </a:r>
            <a:endParaRPr lang="en-US" dirty="0"/>
          </a:p>
        </p:txBody>
      </p:sp>
    </p:spTree>
    <p:extLst>
      <p:ext uri="{BB962C8B-B14F-4D97-AF65-F5344CB8AC3E}">
        <p14:creationId xmlns:p14="http://schemas.microsoft.com/office/powerpoint/2010/main" val="1033892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404664"/>
            <a:ext cx="8229600" cy="4525963"/>
          </a:xfrm>
        </p:spPr>
        <p:txBody>
          <a:bodyPr>
            <a:noAutofit/>
          </a:bodyPr>
          <a:lstStyle/>
          <a:p>
            <a:pPr algn="just" rtl="0">
              <a:buNone/>
            </a:pPr>
            <a:r>
              <a:rPr lang="en-US" b="1" dirty="0" smtClean="0">
                <a:solidFill>
                  <a:srgbClr val="FF0000"/>
                </a:solidFill>
                <a:latin typeface="Times New Roman" pitchFamily="18" charset="0"/>
                <a:cs typeface="Times New Roman" pitchFamily="18" charset="0"/>
              </a:rPr>
              <a:t>Simple Random Sampling:</a:t>
            </a:r>
          </a:p>
          <a:p>
            <a:pPr algn="just" rtl="0">
              <a:buNone/>
            </a:pPr>
            <a:r>
              <a:rPr lang="en-US" b="1" dirty="0" smtClean="0">
                <a:latin typeface="Times New Roman" pitchFamily="18" charset="0"/>
                <a:cs typeface="Times New Roman" pitchFamily="18" charset="0"/>
              </a:rPr>
              <a:t>    Simple random sampling is the most basic probability sampling design that ensures </a:t>
            </a:r>
            <a:r>
              <a:rPr lang="en-US" dirty="0" smtClean="0">
                <a:solidFill>
                  <a:srgbClr val="FF0000"/>
                </a:solidFill>
                <a:latin typeface="Times New Roman" pitchFamily="18" charset="0"/>
                <a:cs typeface="Times New Roman" pitchFamily="18" charset="0"/>
              </a:rPr>
              <a:t>each element of the population has an equal and independent  chance of being </a:t>
            </a:r>
            <a:r>
              <a:rPr lang="en-US" dirty="0">
                <a:solidFill>
                  <a:srgbClr val="FF0000"/>
                </a:solidFill>
                <a:latin typeface="Times New Roman" panose="02020603050405020304" pitchFamily="18" charset="0"/>
                <a:cs typeface="Times New Roman" panose="02020603050405020304" pitchFamily="18" charset="0"/>
              </a:rPr>
              <a:t>of getting selected to be the part </a:t>
            </a:r>
            <a:r>
              <a:rPr lang="en-US" dirty="0" smtClean="0">
                <a:solidFill>
                  <a:srgbClr val="FF0000"/>
                </a:solidFill>
                <a:latin typeface="Times New Roman" panose="02020603050405020304" pitchFamily="18" charset="0"/>
                <a:cs typeface="Times New Roman" panose="02020603050405020304" pitchFamily="18" charset="0"/>
              </a:rPr>
              <a:t>sample</a:t>
            </a:r>
            <a:r>
              <a:rPr lang="en-US" dirty="0" smtClean="0">
                <a:latin typeface="Times New Roman" panose="02020603050405020304" pitchFamily="18" charset="0"/>
                <a:cs typeface="Times New Roman" panose="02020603050405020304" pitchFamily="18" charset="0"/>
              </a:rPr>
              <a:t>.</a:t>
            </a:r>
            <a:endParaRPr lang="en-US" b="1" dirty="0" smtClean="0">
              <a:solidFill>
                <a:srgbClr val="FF0000"/>
              </a:solidFill>
              <a:latin typeface="Times New Roman" pitchFamily="18" charset="0"/>
              <a:cs typeface="Times New Roman" pitchFamily="18" charset="0"/>
            </a:endParaRPr>
          </a:p>
          <a:p>
            <a:pPr algn="just" rtl="0">
              <a:buNone/>
            </a:pPr>
            <a:r>
              <a:rPr lang="en-US" dirty="0" smtClean="0">
                <a:latin typeface="Times New Roman" pitchFamily="18" charset="0"/>
                <a:cs typeface="Times New Roman" pitchFamily="18" charset="0"/>
              </a:rPr>
              <a:t>    the word simple does not mean easy or uncomplicated. </a:t>
            </a:r>
            <a:r>
              <a:rPr lang="en-US" dirty="0" smtClean="0">
                <a:solidFill>
                  <a:srgbClr val="0070C0"/>
                </a:solidFill>
                <a:latin typeface="Times New Roman" pitchFamily="18" charset="0"/>
                <a:cs typeface="Times New Roman" pitchFamily="18" charset="0"/>
              </a:rPr>
              <a:t>In fact ,simple random sampling can be quite complex and time consuming, especially if large sample is desired.</a:t>
            </a:r>
            <a:endParaRPr lang="ar-SA" dirty="0">
              <a:solidFill>
                <a:srgbClr val="0070C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336704"/>
          </a:xfrm>
        </p:spPr>
        <p:txBody>
          <a:bodyPr>
            <a:noAutofit/>
          </a:bodyPr>
          <a:lstStyle/>
          <a:p>
            <a:pPr algn="just" rtl="0">
              <a:buNone/>
            </a:pPr>
            <a:r>
              <a:rPr lang="en-US" dirty="0" smtClean="0">
                <a:latin typeface="Times New Roman" pitchFamily="18" charset="0"/>
                <a:cs typeface="Times New Roman" pitchFamily="18" charset="0"/>
              </a:rPr>
              <a:t>    In simple random sampling, researchers establish a </a:t>
            </a:r>
            <a:r>
              <a:rPr lang="en-US" b="1" dirty="0" smtClean="0">
                <a:latin typeface="Times New Roman" pitchFamily="18" charset="0"/>
                <a:cs typeface="Times New Roman" pitchFamily="18" charset="0"/>
              </a:rPr>
              <a:t>sampling frame, the technical </a:t>
            </a:r>
            <a:r>
              <a:rPr lang="en-US" dirty="0" smtClean="0">
                <a:latin typeface="Times New Roman" pitchFamily="18" charset="0"/>
                <a:cs typeface="Times New Roman" pitchFamily="18" charset="0"/>
              </a:rPr>
              <a:t> name for the list of population elements.</a:t>
            </a:r>
          </a:p>
          <a:p>
            <a:pPr algn="just" rtl="0">
              <a:buNone/>
            </a:pPr>
            <a:r>
              <a:rPr lang="en-US" smtClean="0">
                <a:solidFill>
                  <a:srgbClr val="FF0000"/>
                </a:solidFill>
                <a:latin typeface="Times New Roman" pitchFamily="18" charset="0"/>
                <a:cs typeface="Times New Roman" pitchFamily="18" charset="0"/>
              </a:rPr>
              <a:t>Example :</a:t>
            </a:r>
          </a:p>
          <a:p>
            <a:pPr algn="just" rtl="0"/>
            <a:r>
              <a:rPr lang="en-US" smtClean="0">
                <a:latin typeface="Times New Roman" pitchFamily="18" charset="0"/>
                <a:cs typeface="Times New Roman" pitchFamily="18" charset="0"/>
              </a:rPr>
              <a:t>    If nursing students at the University of Basra were the accessible population, then a (list) of those students would be the sampling frame.</a:t>
            </a:r>
          </a:p>
          <a:p>
            <a:pPr algn="just" rtl="0">
              <a:buNone/>
            </a:pPr>
            <a:endParaRPr lang="en-US" dirty="0" smtClean="0">
              <a:latin typeface="Times New Roman" pitchFamily="18" charset="0"/>
              <a:cs typeface="Times New Roman" pitchFamily="18" charset="0"/>
            </a:endParaRPr>
          </a:p>
          <a:p>
            <a:pPr algn="just" rtl="0">
              <a:buNone/>
            </a:pPr>
            <a:r>
              <a:rPr lang="en-US" dirty="0" smtClean="0">
                <a:latin typeface="Times New Roman"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0"/>
            <a:r>
              <a:rPr lang="en-US" dirty="0">
                <a:latin typeface="Times New Roman" pitchFamily="18" charset="0"/>
                <a:cs typeface="Times New Roman" pitchFamily="18" charset="0"/>
              </a:rPr>
              <a:t>After the sampling frame is developed , a method must be selected </a:t>
            </a: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choose the sample . slips of papers representing each element could be place in hat or bowl and the sample selected by reaching in and drawing out as many slips of paper as desired size of the sample </a:t>
            </a:r>
          </a:p>
          <a:p>
            <a:pPr algn="just" rtl="0"/>
            <a:endParaRPr lang="en-US" dirty="0"/>
          </a:p>
        </p:txBody>
      </p:sp>
    </p:spTree>
    <p:extLst>
      <p:ext uri="{BB962C8B-B14F-4D97-AF65-F5344CB8AC3E}">
        <p14:creationId xmlns:p14="http://schemas.microsoft.com/office/powerpoint/2010/main" val="86378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544616"/>
          </a:xfrm>
        </p:spPr>
        <p:txBody>
          <a:bodyPr>
            <a:noAutofit/>
          </a:bodyPr>
          <a:lstStyle/>
          <a:p>
            <a:pPr algn="just" rtl="0">
              <a:buNone/>
            </a:pPr>
            <a:r>
              <a:rPr lang="en-US" sz="2800" dirty="0" smtClean="0">
                <a:latin typeface="Times New Roman" pitchFamily="18" charset="0"/>
                <a:cs typeface="Times New Roman" pitchFamily="18" charset="0"/>
              </a:rPr>
              <a:t>    The most commonly used  and accurate procedure for selecting a simple random sample is through the use of a </a:t>
            </a:r>
            <a:r>
              <a:rPr lang="en-US" sz="2800" b="1" dirty="0" smtClean="0">
                <a:latin typeface="Times New Roman" pitchFamily="18" charset="0"/>
                <a:cs typeface="Times New Roman" pitchFamily="18" charset="0"/>
              </a:rPr>
              <a:t>table of random numbers. </a:t>
            </a:r>
          </a:p>
          <a:p>
            <a:pPr algn="just" rtl="0">
              <a:buNone/>
            </a:pP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A table of random numbers  include a group of numbers that has been generated in such a manner that there is no sequencing of the numbers. </a:t>
            </a:r>
          </a:p>
          <a:p>
            <a:pPr algn="just" rtl="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Today these tables are generated through the use of computers. These tables are found in many texts on statistics</a:t>
            </a:r>
          </a:p>
          <a:p>
            <a:pPr algn="just" rtl="0">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Samples selected randomly in such a fashion are not subject to researcher biases. </a:t>
            </a:r>
          </a:p>
          <a:p>
            <a:pPr algn="just" rtl="0">
              <a:buNone/>
            </a:pPr>
            <a:r>
              <a:rPr lang="en-US" sz="2800" dirty="0" smtClean="0">
                <a:latin typeface="Times New Roman" pitchFamily="18" charset="0"/>
                <a:cs typeface="Times New Roman" pitchFamily="18" charset="0"/>
              </a:rPr>
              <a:t>    </a:t>
            </a:r>
            <a:endParaRPr lang="ar-SA"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115616" y="692696"/>
            <a:ext cx="6454677" cy="4248472"/>
          </a:xfrm>
          <a:prstGeom prst="rect">
            <a:avLst/>
          </a:prstGeom>
        </p:spPr>
      </p:pic>
    </p:spTree>
    <p:extLst>
      <p:ext uri="{BB962C8B-B14F-4D97-AF65-F5344CB8AC3E}">
        <p14:creationId xmlns:p14="http://schemas.microsoft.com/office/powerpoint/2010/main" val="265012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pic>
        <p:nvPicPr>
          <p:cNvPr id="1026" name="Picture 2" descr="RANTB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4847" y="2492896"/>
            <a:ext cx="5955505" cy="37465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1720" y="1569566"/>
            <a:ext cx="4572000" cy="923330"/>
          </a:xfrm>
          <a:prstGeom prst="rect">
            <a:avLst/>
          </a:prstGeom>
        </p:spPr>
        <p:txBody>
          <a:bodyPr>
            <a:spAutoFit/>
          </a:bodyPr>
          <a:lstStyle/>
          <a:p>
            <a:r>
              <a:rPr lang="en-US" b="1" dirty="0">
                <a:solidFill>
                  <a:srgbClr val="333333"/>
                </a:solidFill>
                <a:latin typeface="Lato"/>
              </a:rPr>
              <a:t>Many statistics and research books contain random number tables</a:t>
            </a:r>
            <a:br>
              <a:rPr lang="en-US" b="1" dirty="0">
                <a:solidFill>
                  <a:srgbClr val="333333"/>
                </a:solidFill>
                <a:latin typeface="Lato"/>
              </a:rPr>
            </a:br>
            <a:r>
              <a:rPr lang="en-US" b="1" dirty="0">
                <a:solidFill>
                  <a:srgbClr val="333333"/>
                </a:solidFill>
                <a:latin typeface="Lato"/>
              </a:rPr>
              <a:t>similar to the sample shown below.</a:t>
            </a:r>
            <a:endParaRPr lang="en-US" dirty="0"/>
          </a:p>
        </p:txBody>
      </p:sp>
    </p:spTree>
    <p:extLst>
      <p:ext uri="{BB962C8B-B14F-4D97-AF65-F5344CB8AC3E}">
        <p14:creationId xmlns:p14="http://schemas.microsoft.com/office/powerpoint/2010/main" val="244490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48672"/>
          </a:xfrm>
        </p:spPr>
        <p:txBody>
          <a:bodyPr>
            <a:noAutofit/>
          </a:bodyPr>
          <a:lstStyle/>
          <a:p>
            <a:pPr marL="0" indent="0" algn="just" rtl="0">
              <a:buNone/>
            </a:pPr>
            <a:r>
              <a:rPr lang="en-US" sz="2800" b="1" dirty="0">
                <a:latin typeface="Times New Roman" panose="02020603050405020304" pitchFamily="18" charset="0"/>
                <a:cs typeface="Times New Roman" panose="02020603050405020304" pitchFamily="18" charset="0"/>
              </a:rPr>
              <a:t>How to use a random number table.</a:t>
            </a:r>
            <a:endParaRPr lang="en-US" sz="2800" dirty="0">
              <a:latin typeface="Times New Roman" panose="02020603050405020304" pitchFamily="18" charset="0"/>
              <a:cs typeface="Times New Roman" panose="02020603050405020304" pitchFamily="18" charset="0"/>
            </a:endParaRPr>
          </a:p>
          <a:p>
            <a:pPr marL="0" indent="0" algn="just" rtl="0">
              <a:buNone/>
            </a:pPr>
            <a:r>
              <a:rPr lang="en-US" sz="2800" dirty="0">
                <a:latin typeface="Times New Roman" panose="02020603050405020304" pitchFamily="18" charset="0"/>
                <a:cs typeface="Times New Roman" panose="02020603050405020304" pitchFamily="18" charset="0"/>
              </a:rPr>
              <a:t>Let’s assume that we have a population of </a:t>
            </a:r>
            <a:r>
              <a:rPr lang="en-US" sz="2800" dirty="0" smtClean="0">
                <a:latin typeface="Times New Roman" panose="02020603050405020304" pitchFamily="18" charset="0"/>
                <a:cs typeface="Times New Roman" panose="02020603050405020304" pitchFamily="18" charset="0"/>
              </a:rPr>
              <a:t>170 </a:t>
            </a:r>
            <a:r>
              <a:rPr lang="en-US" sz="2800" dirty="0">
                <a:latin typeface="Times New Roman" panose="02020603050405020304" pitchFamily="18" charset="0"/>
                <a:cs typeface="Times New Roman" panose="02020603050405020304" pitchFamily="18" charset="0"/>
              </a:rPr>
              <a:t>students and each student has been assigned a number from 1 to </a:t>
            </a:r>
            <a:r>
              <a:rPr lang="en-US" sz="2800" dirty="0" smtClean="0">
                <a:latin typeface="Times New Roman" panose="02020603050405020304" pitchFamily="18" charset="0"/>
                <a:cs typeface="Times New Roman" panose="02020603050405020304" pitchFamily="18" charset="0"/>
              </a:rPr>
              <a:t>170. </a:t>
            </a:r>
            <a:r>
              <a:rPr lang="en-US" sz="2800" dirty="0">
                <a:latin typeface="Times New Roman" panose="02020603050405020304" pitchFamily="18" charset="0"/>
                <a:cs typeface="Times New Roman" panose="02020603050405020304" pitchFamily="18" charset="0"/>
              </a:rPr>
              <a:t>Suppose we wish to sample 5 students (although we would normally sample more, we will use 5 for this example).</a:t>
            </a:r>
          </a:p>
          <a:p>
            <a:pPr marL="0" indent="0" algn="just" rtl="0">
              <a:buNone/>
            </a:pPr>
            <a:r>
              <a:rPr lang="en-US" sz="2800" dirty="0">
                <a:latin typeface="Times New Roman" panose="02020603050405020304" pitchFamily="18" charset="0"/>
                <a:cs typeface="Times New Roman" panose="02020603050405020304" pitchFamily="18" charset="0"/>
              </a:rPr>
              <a:t>Since we have a population of </a:t>
            </a:r>
            <a:r>
              <a:rPr lang="en-US" sz="2800" dirty="0" smtClean="0">
                <a:latin typeface="Times New Roman" panose="02020603050405020304" pitchFamily="18" charset="0"/>
                <a:cs typeface="Times New Roman" panose="02020603050405020304" pitchFamily="18" charset="0"/>
              </a:rPr>
              <a:t>170 </a:t>
            </a:r>
            <a:r>
              <a:rPr lang="en-US" sz="2800" dirty="0">
                <a:latin typeface="Times New Roman" panose="02020603050405020304" pitchFamily="18" charset="0"/>
                <a:cs typeface="Times New Roman" panose="02020603050405020304" pitchFamily="18" charset="0"/>
              </a:rPr>
              <a:t>and </a:t>
            </a:r>
            <a:r>
              <a:rPr lang="en-US" sz="2800" dirty="0" smtClean="0">
                <a:latin typeface="Times New Roman" panose="02020603050405020304" pitchFamily="18" charset="0"/>
                <a:cs typeface="Times New Roman" panose="02020603050405020304" pitchFamily="18" charset="0"/>
              </a:rPr>
              <a:t>170 </a:t>
            </a:r>
            <a:r>
              <a:rPr lang="en-US" sz="2800" dirty="0">
                <a:latin typeface="Times New Roman" panose="02020603050405020304" pitchFamily="18" charset="0"/>
                <a:cs typeface="Times New Roman" panose="02020603050405020304" pitchFamily="18" charset="0"/>
              </a:rPr>
              <a:t>is a three digit number, we need to use the first three digits of the numbers listed on the chart.</a:t>
            </a:r>
          </a:p>
          <a:p>
            <a:pPr marL="0" indent="0" algn="just" rtl="0">
              <a:buNone/>
            </a:pPr>
            <a:r>
              <a:rPr lang="en-US" sz="2800" dirty="0">
                <a:latin typeface="Times New Roman" panose="02020603050405020304" pitchFamily="18" charset="0"/>
                <a:cs typeface="Times New Roman" panose="02020603050405020304" pitchFamily="18" charset="0"/>
              </a:rPr>
              <a:t>We close our eyes and randomly point to a spot on the chart. </a:t>
            </a:r>
            <a:r>
              <a:rPr lang="en-US" sz="2800" dirty="0">
                <a:solidFill>
                  <a:srgbClr val="FF0000"/>
                </a:solidFill>
                <a:latin typeface="Times New Roman" panose="02020603050405020304" pitchFamily="18" charset="0"/>
                <a:cs typeface="Times New Roman" panose="02020603050405020304" pitchFamily="18" charset="0"/>
              </a:rPr>
              <a:t>For this example, we will assume that we selected </a:t>
            </a:r>
            <a:r>
              <a:rPr lang="en-US" sz="2800" dirty="0" smtClean="0">
                <a:solidFill>
                  <a:srgbClr val="FF0000"/>
                </a:solidFill>
                <a:latin typeface="Times New Roman" panose="02020603050405020304" pitchFamily="18" charset="0"/>
                <a:cs typeface="Times New Roman" panose="02020603050405020304" pitchFamily="18" charset="0"/>
              </a:rPr>
              <a:t>20419 </a:t>
            </a:r>
            <a:r>
              <a:rPr lang="en-US" sz="2800" dirty="0">
                <a:solidFill>
                  <a:srgbClr val="FF0000"/>
                </a:solidFill>
                <a:latin typeface="Times New Roman" panose="02020603050405020304" pitchFamily="18" charset="0"/>
                <a:cs typeface="Times New Roman" panose="02020603050405020304" pitchFamily="18" charset="0"/>
              </a:rPr>
              <a:t>in the </a:t>
            </a:r>
            <a:r>
              <a:rPr lang="en-US" sz="2800" dirty="0" smtClean="0">
                <a:solidFill>
                  <a:srgbClr val="FF0000"/>
                </a:solidFill>
                <a:latin typeface="Times New Roman" panose="02020603050405020304" pitchFamily="18" charset="0"/>
                <a:cs typeface="Times New Roman" panose="02020603050405020304" pitchFamily="18" charset="0"/>
              </a:rPr>
              <a:t>second  </a:t>
            </a:r>
            <a:r>
              <a:rPr lang="en-US" sz="2800" dirty="0">
                <a:solidFill>
                  <a:srgbClr val="FF0000"/>
                </a:solidFill>
                <a:latin typeface="Times New Roman" panose="02020603050405020304" pitchFamily="18" charset="0"/>
                <a:cs typeface="Times New Roman" panose="02020603050405020304" pitchFamily="18" charset="0"/>
              </a:rPr>
              <a:t>column.</a:t>
            </a:r>
          </a:p>
          <a:p>
            <a:pPr marL="0" indent="0" algn="just" rtl="0">
              <a:buNone/>
            </a:pP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31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92500" lnSpcReduction="20000"/>
          </a:bodyPr>
          <a:lstStyle/>
          <a:p>
            <a:pPr marL="0" indent="0" algn="just" rtl="0">
              <a:buNone/>
            </a:pPr>
            <a:r>
              <a:rPr lang="en-US" dirty="0">
                <a:latin typeface="Times New Roman" panose="02020603050405020304" pitchFamily="18" charset="0"/>
                <a:cs typeface="Times New Roman" panose="02020603050405020304" pitchFamily="18" charset="0"/>
              </a:rPr>
              <a:t>We interpret that number as </a:t>
            </a:r>
            <a:r>
              <a:rPr lang="en-US" dirty="0" smtClean="0">
                <a:latin typeface="Times New Roman" panose="02020603050405020304" pitchFamily="18" charset="0"/>
                <a:cs typeface="Times New Roman" panose="02020603050405020304" pitchFamily="18" charset="0"/>
              </a:rPr>
              <a:t>204 </a:t>
            </a:r>
            <a:r>
              <a:rPr lang="en-US" dirty="0">
                <a:latin typeface="Times New Roman" panose="02020603050405020304" pitchFamily="18" charset="0"/>
                <a:cs typeface="Times New Roman" panose="02020603050405020304" pitchFamily="18" charset="0"/>
              </a:rPr>
              <a:t>(first three digits). Since we don’t have a member of our population with that number, we go down to the next number </a:t>
            </a:r>
            <a:r>
              <a:rPr lang="en-US" dirty="0" smtClean="0">
                <a:latin typeface="Times New Roman" panose="02020603050405020304" pitchFamily="18" charset="0"/>
                <a:cs typeface="Times New Roman" panose="02020603050405020304" pitchFamily="18" charset="0"/>
              </a:rPr>
              <a:t>279 (27993). </a:t>
            </a:r>
            <a:r>
              <a:rPr lang="en-US" dirty="0">
                <a:latin typeface="Times New Roman" panose="02020603050405020304" pitchFamily="18" charset="0"/>
                <a:cs typeface="Times New Roman" panose="02020603050405020304" pitchFamily="18" charset="0"/>
              </a:rPr>
              <a:t>Once again we don’t have someone with that number, so we continue at the top of the next column. As we work down the column, we find that the first number to match our population is 100 (actually 10005 on the chart). </a:t>
            </a:r>
            <a:r>
              <a:rPr lang="en-US" dirty="0">
                <a:solidFill>
                  <a:srgbClr val="FF0000"/>
                </a:solidFill>
                <a:latin typeface="Times New Roman" panose="02020603050405020304" pitchFamily="18" charset="0"/>
                <a:cs typeface="Times New Roman" panose="02020603050405020304" pitchFamily="18" charset="0"/>
              </a:rPr>
              <a:t>Student number 100 would be in our sample</a:t>
            </a:r>
            <a:r>
              <a:rPr lang="en-US" dirty="0">
                <a:latin typeface="Times New Roman" panose="02020603050405020304" pitchFamily="18" charset="0"/>
                <a:cs typeface="Times New Roman" panose="02020603050405020304" pitchFamily="18" charset="0"/>
              </a:rPr>
              <a:t>. Continuing down the chart, we see that the other four subjects in our sample would be students </a:t>
            </a:r>
            <a:r>
              <a:rPr lang="en-US" dirty="0">
                <a:solidFill>
                  <a:srgbClr val="FF0000"/>
                </a:solidFill>
                <a:latin typeface="Times New Roman" panose="02020603050405020304" pitchFamily="18" charset="0"/>
                <a:cs typeface="Times New Roman" panose="02020603050405020304" pitchFamily="18" charset="0"/>
              </a:rPr>
              <a:t>049, 082, 153, and 164</a:t>
            </a:r>
            <a:r>
              <a:rPr lang="en-US" dirty="0">
                <a:latin typeface="Times New Roman" panose="02020603050405020304" pitchFamily="18" charset="0"/>
                <a:cs typeface="Times New Roman" panose="02020603050405020304" pitchFamily="18" charset="0"/>
              </a:rPr>
              <a:t>.</a:t>
            </a:r>
          </a:p>
          <a:p>
            <a:pPr marL="0" indent="0" algn="just" rtl="0">
              <a:buNone/>
            </a:pPr>
            <a:r>
              <a:rPr lang="en-US" dirty="0" smtClean="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rPr>
              <a:t>researchers read across the table using given sets (in our examples three digit sets). </a:t>
            </a:r>
            <a:endParaRPr lang="en-US" dirty="0"/>
          </a:p>
        </p:txBody>
      </p:sp>
    </p:spTree>
    <p:extLst>
      <p:ext uri="{BB962C8B-B14F-4D97-AF65-F5344CB8AC3E}">
        <p14:creationId xmlns:p14="http://schemas.microsoft.com/office/powerpoint/2010/main" val="111521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8229600" cy="4525963"/>
          </a:xfrm>
        </p:spPr>
        <p:txBody>
          <a:bodyPr/>
          <a:lstStyle/>
          <a:p>
            <a:pPr algn="just" rtl="0">
              <a:buNone/>
            </a:pPr>
            <a:r>
              <a:rPr lang="en-US" dirty="0" smtClean="0"/>
              <a:t>Objectives :</a:t>
            </a:r>
          </a:p>
          <a:p>
            <a:pPr marL="514350" indent="-514350" algn="just" rtl="0">
              <a:buFont typeface="+mj-lt"/>
              <a:buAutoNum type="arabicPeriod"/>
            </a:pPr>
            <a:r>
              <a:rPr lang="en-US" dirty="0" smtClean="0"/>
              <a:t>Define Population and sample.</a:t>
            </a:r>
          </a:p>
          <a:p>
            <a:pPr marL="514350" indent="-514350" algn="just" rtl="0">
              <a:buFont typeface="+mj-lt"/>
              <a:buAutoNum type="arabicPeriod"/>
            </a:pPr>
            <a:r>
              <a:rPr lang="en-US" dirty="0" smtClean="0"/>
              <a:t>Distinguish between target population and accessible population .</a:t>
            </a:r>
          </a:p>
          <a:p>
            <a:pPr marL="514350" indent="-514350" algn="just" rtl="0">
              <a:buFont typeface="+mj-lt"/>
              <a:buAutoNum type="arabicPeriod"/>
            </a:pPr>
            <a:r>
              <a:rPr lang="en-US" dirty="0" smtClean="0"/>
              <a:t>Discus the main sampling methods.</a:t>
            </a:r>
          </a:p>
        </p:txBody>
      </p:sp>
    </p:spTree>
    <p:extLst>
      <p:ext uri="{BB962C8B-B14F-4D97-AF65-F5344CB8AC3E}">
        <p14:creationId xmlns:p14="http://schemas.microsoft.com/office/powerpoint/2010/main" val="3340458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71546"/>
            <a:ext cx="8435280" cy="4525963"/>
          </a:xfrm>
        </p:spPr>
        <p:txBody>
          <a:bodyPr>
            <a:noAutofit/>
          </a:bodyPr>
          <a:lstStyle/>
          <a:p>
            <a:pPr algn="just" rtl="0">
              <a:buNone/>
            </a:pPr>
            <a:r>
              <a:rPr lang="en-US" sz="2800" b="1" dirty="0" smtClean="0">
                <a:solidFill>
                  <a:srgbClr val="FF0000"/>
                </a:solidFill>
                <a:latin typeface="Times New Roman" pitchFamily="18" charset="0"/>
                <a:cs typeface="Times New Roman" pitchFamily="18" charset="0"/>
              </a:rPr>
              <a:t>Stratified Random Sampling</a:t>
            </a:r>
          </a:p>
          <a:p>
            <a:pPr algn="just" rtl="0">
              <a:buNone/>
            </a:pPr>
            <a:r>
              <a:rPr lang="en-US" sz="2800" dirty="0" smtClean="0">
                <a:latin typeface="Times New Roman" pitchFamily="18" charset="0"/>
                <a:cs typeface="Times New Roman" pitchFamily="18" charset="0"/>
              </a:rPr>
              <a:t>   stratified random sampling divides the population into homogeneous subgroups, or strata , according to some variables of importance to the research study . </a:t>
            </a:r>
          </a:p>
          <a:p>
            <a:pPr algn="just" rtl="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After the  population is divided into two or more strata , a simple random sample is taken  from each of these subgroups .</a:t>
            </a:r>
          </a:p>
          <a:p>
            <a:pPr algn="just" rtl="0">
              <a:buNone/>
            </a:pPr>
            <a:r>
              <a:rPr lang="en-US"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Stratification is often based on such demographic attributes as age , gender and educational background .</a:t>
            </a:r>
          </a:p>
          <a:p>
            <a:pPr algn="just" rtl="0">
              <a:buNone/>
            </a:pPr>
            <a:r>
              <a:rPr lang="en-US" sz="2800" dirty="0" smtClean="0"/>
              <a:t>   </a:t>
            </a:r>
            <a:r>
              <a:rPr lang="en-US" sz="2800" dirty="0" smtClean="0">
                <a:solidFill>
                  <a:srgbClr val="FF0000"/>
                </a:solidFill>
                <a:latin typeface="Times New Roman" panose="02020603050405020304" pitchFamily="18" charset="0"/>
                <a:cs typeface="Times New Roman" panose="02020603050405020304" pitchFamily="18" charset="0"/>
              </a:rPr>
              <a:t>We </a:t>
            </a:r>
            <a:r>
              <a:rPr lang="en-US" sz="2800" dirty="0">
                <a:solidFill>
                  <a:srgbClr val="FF0000"/>
                </a:solidFill>
                <a:latin typeface="Times New Roman" panose="02020603050405020304" pitchFamily="18" charset="0"/>
                <a:cs typeface="Times New Roman" panose="02020603050405020304" pitchFamily="18" charset="0"/>
              </a:rPr>
              <a:t>need to have prior information about the population to create subgroups</a:t>
            </a:r>
            <a:r>
              <a:rPr lang="en-US" sz="2800" dirty="0"/>
              <a:t>.</a:t>
            </a:r>
            <a:endParaRPr lang="ar-SA" sz="28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99592" y="1268760"/>
            <a:ext cx="6984776" cy="4320480"/>
          </a:xfrm>
          <a:prstGeom prst="rect">
            <a:avLst/>
          </a:prstGeom>
        </p:spPr>
      </p:pic>
    </p:spTree>
    <p:extLst>
      <p:ext uri="{BB962C8B-B14F-4D97-AF65-F5344CB8AC3E}">
        <p14:creationId xmlns:p14="http://schemas.microsoft.com/office/powerpoint/2010/main" val="3937529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435280" cy="4525963"/>
          </a:xfrm>
        </p:spPr>
        <p:txBody>
          <a:bodyPr>
            <a:noAutofit/>
          </a:bodyPr>
          <a:lstStyle/>
          <a:p>
            <a:pPr algn="just" rtl="0">
              <a:buNone/>
            </a:pPr>
            <a:r>
              <a:rPr lang="en-US" sz="2800" b="1" dirty="0" smtClean="0">
                <a:solidFill>
                  <a:srgbClr val="FF0000"/>
                </a:solidFill>
                <a:latin typeface="Times New Roman" pitchFamily="18" charset="0"/>
                <a:cs typeface="Times New Roman" pitchFamily="18" charset="0"/>
              </a:rPr>
              <a:t>Cluster Sampling</a:t>
            </a:r>
          </a:p>
          <a:p>
            <a:pPr algn="just" rtl="0">
              <a:buNone/>
            </a:pPr>
            <a:r>
              <a:rPr lang="en-US" sz="2800" dirty="0" smtClean="0">
                <a:latin typeface="Times New Roman" pitchFamily="18" charset="0"/>
                <a:cs typeface="Times New Roman" pitchFamily="18" charset="0"/>
              </a:rPr>
              <a:t>    For many populations, it is impossible to get a listing of all elements.    Large-scale surveys almost never use simple or stratified random sampling ; they usually rely on cluster sampling.</a:t>
            </a:r>
          </a:p>
          <a:p>
            <a:pPr marL="0" indent="0" algn="just" rtl="0">
              <a:buNone/>
            </a:pPr>
            <a:r>
              <a:rPr lang="en-US" sz="2800" b="1" dirty="0">
                <a:latin typeface="Times New Roman" panose="02020603050405020304" pitchFamily="18" charset="0"/>
                <a:cs typeface="Times New Roman" panose="02020603050405020304" pitchFamily="18" charset="0"/>
              </a:rPr>
              <a:t>What is cluster sampling?</a:t>
            </a:r>
            <a:endParaRPr lang="en-US" sz="2800" dirty="0">
              <a:latin typeface="Times New Roman" panose="02020603050405020304" pitchFamily="18" charset="0"/>
              <a:cs typeface="Times New Roman" panose="02020603050405020304" pitchFamily="18" charset="0"/>
            </a:endParaRPr>
          </a:p>
          <a:p>
            <a:pPr marL="0" indent="0" algn="just" rtl="0">
              <a:buNone/>
            </a:pPr>
            <a:r>
              <a:rPr lang="en-US" sz="2800" dirty="0">
                <a:latin typeface="Times New Roman" panose="02020603050405020304" pitchFamily="18" charset="0"/>
                <a:cs typeface="Times New Roman" panose="02020603050405020304" pitchFamily="18" charset="0"/>
              </a:rPr>
              <a:t>Cluster sampling is a probability sampling technique where researchers divide the population into multiple groups (clusters) for research. Researchers then select random groups with a simple random or systematic random sampling technique for data collection and data </a:t>
            </a:r>
            <a:r>
              <a:rPr lang="en-US" sz="2800" dirty="0" smtClean="0">
                <a:latin typeface="Times New Roman" panose="02020603050405020304" pitchFamily="18" charset="0"/>
                <a:cs typeface="Times New Roman" panose="02020603050405020304" pitchFamily="18" charset="0"/>
              </a:rPr>
              <a:t>analysis. All observations in the selected clusters are included in the sample .</a:t>
            </a:r>
            <a:r>
              <a:rPr lang="en-US" sz="2800" dirty="0" smtClean="0">
                <a:solidFill>
                  <a:srgbClr val="FF0000"/>
                </a:solidFill>
                <a:latin typeface="Times New Roman" panose="02020603050405020304" pitchFamily="18" charset="0"/>
                <a:cs typeface="Times New Roman" panose="02020603050405020304" pitchFamily="18" charset="0"/>
              </a:rPr>
              <a:t>The </a:t>
            </a:r>
            <a:r>
              <a:rPr lang="en-US" sz="2800" dirty="0">
                <a:solidFill>
                  <a:srgbClr val="FF0000"/>
                </a:solidFill>
                <a:latin typeface="Times New Roman" panose="02020603050405020304" pitchFamily="18" charset="0"/>
                <a:cs typeface="Times New Roman" panose="02020603050405020304" pitchFamily="18" charset="0"/>
              </a:rPr>
              <a:t>selected clusters are then used to represent the population</a:t>
            </a:r>
            <a:r>
              <a:rPr lang="en-US" sz="2800" dirty="0"/>
              <a:t>.</a:t>
            </a:r>
            <a:endParaRPr lang="en-US" sz="2800" dirty="0">
              <a:latin typeface="Times New Roman" panose="02020603050405020304" pitchFamily="18" charset="0"/>
              <a:cs typeface="Times New Roman" panose="02020603050405020304" pitchFamily="18" charset="0"/>
            </a:endParaRPr>
          </a:p>
          <a:p>
            <a:pPr algn="just" rtl="0">
              <a:buNone/>
            </a:pPr>
            <a:endParaRPr lang="ar-SA" sz="28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4525963"/>
          </a:xfrm>
        </p:spPr>
        <p:txBody>
          <a:bodyPr/>
          <a:lstStyle/>
          <a:p>
            <a:pPr marL="0" indent="0" algn="l" rtl="0">
              <a:buNone/>
            </a:pPr>
            <a:r>
              <a:rPr lang="en-US" b="1" dirty="0">
                <a:latin typeface="Times New Roman" panose="02020603050405020304" pitchFamily="18" charset="0"/>
                <a:cs typeface="Times New Roman" panose="02020603050405020304" pitchFamily="18" charset="0"/>
              </a:rPr>
              <a:t>Single Stage Cluster Sampling</a:t>
            </a:r>
            <a:endParaRPr lang="en-US" dirty="0">
              <a:latin typeface="Times New Roman" panose="02020603050405020304" pitchFamily="18" charset="0"/>
              <a:cs typeface="Times New Roman" panose="02020603050405020304" pitchFamily="18" charset="0"/>
            </a:endParaRPr>
          </a:p>
          <a:p>
            <a:pPr marL="0" indent="0" algn="l" rtl="0">
              <a:buNone/>
            </a:pPr>
            <a:r>
              <a:rPr lang="en-US" dirty="0">
                <a:latin typeface="Times New Roman" panose="02020603050405020304" pitchFamily="18" charset="0"/>
                <a:cs typeface="Times New Roman" panose="02020603050405020304" pitchFamily="18" charset="0"/>
              </a:rPr>
              <a:t>Entire cluster is selected randomly for sampling.</a:t>
            </a:r>
          </a:p>
          <a:p>
            <a:pPr marL="0" indent="0" algn="l" rtl="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79712" y="2566517"/>
            <a:ext cx="3190875" cy="2724150"/>
          </a:xfrm>
          <a:prstGeom prst="rect">
            <a:avLst/>
          </a:prstGeom>
        </p:spPr>
      </p:pic>
    </p:spTree>
    <p:extLst>
      <p:ext uri="{BB962C8B-B14F-4D97-AF65-F5344CB8AC3E}">
        <p14:creationId xmlns:p14="http://schemas.microsoft.com/office/powerpoint/2010/main" val="70573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26733"/>
            <a:ext cx="8229600" cy="4525963"/>
          </a:xfrm>
        </p:spPr>
        <p:txBody>
          <a:bodyPr/>
          <a:lstStyle/>
          <a:p>
            <a:pPr marL="0" indent="0" algn="l" rtl="0">
              <a:buNone/>
            </a:pPr>
            <a:r>
              <a:rPr lang="en-US" b="1">
                <a:latin typeface="Times New Roman" panose="02020603050405020304" pitchFamily="18" charset="0"/>
                <a:cs typeface="Times New Roman" panose="02020603050405020304" pitchFamily="18" charset="0"/>
              </a:rPr>
              <a:t>Two Stage Cluster Sampling</a:t>
            </a:r>
            <a:endParaRPr lang="en-US">
              <a:latin typeface="Times New Roman" panose="02020603050405020304" pitchFamily="18" charset="0"/>
              <a:cs typeface="Times New Roman" panose="02020603050405020304" pitchFamily="18" charset="0"/>
            </a:endParaRPr>
          </a:p>
          <a:p>
            <a:pPr marL="0" indent="0" algn="l" rtl="0">
              <a:buNone/>
            </a:pPr>
            <a:r>
              <a:rPr lang="en-US" dirty="0">
                <a:latin typeface="Times New Roman" panose="02020603050405020304" pitchFamily="18" charset="0"/>
                <a:cs typeface="Times New Roman" panose="02020603050405020304" pitchFamily="18" charset="0"/>
              </a:rPr>
              <a:t>Here first we randomly select clusters and then from those selected clusters we randomly select elements for sampling</a:t>
            </a:r>
          </a:p>
          <a:p>
            <a:pPr marL="0" indent="0" algn="l" rtl="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779912" y="2924944"/>
            <a:ext cx="4077397" cy="3209156"/>
          </a:xfrm>
          <a:prstGeom prst="rect">
            <a:avLst/>
          </a:prstGeom>
        </p:spPr>
      </p:pic>
    </p:spTree>
    <p:extLst>
      <p:ext uri="{BB962C8B-B14F-4D97-AF65-F5344CB8AC3E}">
        <p14:creationId xmlns:p14="http://schemas.microsoft.com/office/powerpoint/2010/main" val="1890957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4525963"/>
          </a:xfrm>
        </p:spPr>
        <p:txBody>
          <a:bodyPr>
            <a:normAutofit/>
          </a:bodyPr>
          <a:lstStyle/>
          <a:p>
            <a:pPr algn="just" rtl="0">
              <a:buNone/>
            </a:pPr>
            <a:r>
              <a:rPr lang="en-US" dirty="0" smtClean="0">
                <a:latin typeface="Times New Roman" pitchFamily="18" charset="0"/>
                <a:cs typeface="Times New Roman" pitchFamily="18" charset="0"/>
              </a:rPr>
              <a:t>   Because of the successive stages in cluster</a:t>
            </a:r>
          </a:p>
          <a:p>
            <a:pPr algn="just" rtl="0">
              <a:buNone/>
            </a:pPr>
            <a:r>
              <a:rPr lang="en-US" dirty="0" smtClean="0">
                <a:latin typeface="Times New Roman" pitchFamily="18" charset="0"/>
                <a:cs typeface="Times New Roman" pitchFamily="18" charset="0"/>
              </a:rPr>
              <a:t>   sampling, this approach is often called </a:t>
            </a:r>
            <a:r>
              <a:rPr lang="en-US" b="1" dirty="0" smtClean="0">
                <a:latin typeface="Times New Roman" pitchFamily="18" charset="0"/>
                <a:cs typeface="Times New Roman" pitchFamily="18" charset="0"/>
              </a:rPr>
              <a:t>multistage sampling.</a:t>
            </a:r>
          </a:p>
          <a:p>
            <a:pPr algn="just" rtl="0">
              <a:buNone/>
            </a:pPr>
            <a:r>
              <a:rPr lang="en-US" dirty="0" smtClean="0">
                <a:latin typeface="Times New Roman" pitchFamily="18" charset="0"/>
                <a:cs typeface="Times New Roman" pitchFamily="18" charset="0"/>
              </a:rPr>
              <a:t>   Although cluster sampling may be necessary for large scale surveys, the likelihood error increase with every stage of sampling . </a:t>
            </a:r>
            <a:endParaRPr lang="ar-SA" dirty="0" smtClean="0">
              <a:latin typeface="Times New Roman" pitchFamily="18" charset="0"/>
              <a:cs typeface="Times New Roman" pitchFamily="18" charset="0"/>
            </a:endParaRPr>
          </a:p>
          <a:p>
            <a:pPr algn="just" rtl="0">
              <a:buNone/>
            </a:pPr>
            <a:endParaRPr lang="ar-SA"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4525963"/>
          </a:xfrm>
        </p:spPr>
        <p:txBody>
          <a:bodyPr>
            <a:noAutofit/>
          </a:bodyPr>
          <a:lstStyle/>
          <a:p>
            <a:pPr algn="just" rtl="0">
              <a:buNone/>
            </a:pPr>
            <a:r>
              <a:rPr lang="en-US" sz="2800" b="1" dirty="0" smtClean="0">
                <a:solidFill>
                  <a:srgbClr val="FF0000"/>
                </a:solidFill>
                <a:latin typeface="Times New Roman" pitchFamily="18" charset="0"/>
                <a:cs typeface="Times New Roman" pitchFamily="18" charset="0"/>
              </a:rPr>
              <a:t>Systematic Sampling</a:t>
            </a:r>
          </a:p>
          <a:p>
            <a:pPr algn="just" rtl="0">
              <a:buNone/>
            </a:pPr>
            <a:r>
              <a:rPr lang="en-US" sz="2800" b="1" dirty="0" smtClean="0">
                <a:latin typeface="Times New Roman" pitchFamily="18" charset="0"/>
                <a:cs typeface="Times New Roman" pitchFamily="18" charset="0"/>
              </a:rPr>
              <a:t>   </a:t>
            </a:r>
            <a:r>
              <a:rPr lang="en-US" sz="2800" dirty="0" smtClean="0">
                <a:latin typeface="Times New Roman" panose="02020603050405020304" pitchFamily="18" charset="0"/>
                <a:cs typeface="Times New Roman" panose="02020603050405020304" pitchFamily="18" charset="0"/>
              </a:rPr>
              <a:t>Here </a:t>
            </a:r>
            <a:r>
              <a:rPr lang="en-US" sz="2800" dirty="0">
                <a:latin typeface="Times New Roman" panose="02020603050405020304" pitchFamily="18" charset="0"/>
                <a:cs typeface="Times New Roman" panose="02020603050405020304" pitchFamily="18" charset="0"/>
              </a:rPr>
              <a:t>the selection of elements is systematic and not random </a:t>
            </a:r>
            <a:r>
              <a:rPr lang="en-US" sz="2800" dirty="0">
                <a:solidFill>
                  <a:srgbClr val="FF0000"/>
                </a:solidFill>
                <a:latin typeface="Times New Roman" panose="02020603050405020304" pitchFamily="18" charset="0"/>
                <a:cs typeface="Times New Roman" panose="02020603050405020304" pitchFamily="18" charset="0"/>
              </a:rPr>
              <a:t>except the first element</a:t>
            </a:r>
            <a:r>
              <a:rPr lang="en-US" sz="2800" dirty="0">
                <a:latin typeface="Times New Roman" panose="02020603050405020304" pitchFamily="18" charset="0"/>
                <a:cs typeface="Times New Roman" panose="02020603050405020304" pitchFamily="18" charset="0"/>
              </a:rPr>
              <a:t>. Elements of a sample are chosen at regular intervals of population. All the elements are put together in a sequence first where each element has the equal chance of being selected</a:t>
            </a:r>
            <a:r>
              <a:rPr lang="en-US" sz="2800" dirty="0" smtClean="0">
                <a:latin typeface="Times New Roman" panose="02020603050405020304" pitchFamily="18" charset="0"/>
                <a:cs typeface="Times New Roman" panose="02020603050405020304" pitchFamily="18" charset="0"/>
              </a:rPr>
              <a:t>.</a:t>
            </a:r>
          </a:p>
          <a:p>
            <a:pPr algn="just" rtl="0">
              <a:buNone/>
            </a:pPr>
            <a:r>
              <a:rPr lang="en-US" sz="2800" b="1" dirty="0">
                <a:solidFill>
                  <a:srgbClr val="0070C0"/>
                </a:solidFill>
                <a:latin typeface="Times New Roman" pitchFamily="18" charset="0"/>
                <a:cs typeface="Times New Roman" pitchFamily="18" charset="0"/>
              </a:rPr>
              <a:t>Systematic sampling is the selection of every</a:t>
            </a:r>
          </a:p>
          <a:p>
            <a:pPr algn="just" rtl="0">
              <a:buNone/>
            </a:pPr>
            <a:r>
              <a:rPr lang="en-US" sz="2800" i="1" dirty="0">
                <a:solidFill>
                  <a:srgbClr val="0070C0"/>
                </a:solidFill>
                <a:latin typeface="Times New Roman" pitchFamily="18" charset="0"/>
                <a:cs typeface="Times New Roman" pitchFamily="18" charset="0"/>
              </a:rPr>
              <a:t>kth case from a list. By dividing the population</a:t>
            </a:r>
          </a:p>
          <a:p>
            <a:pPr algn="just" rtl="0">
              <a:buNone/>
            </a:pPr>
            <a:r>
              <a:rPr lang="en-US" sz="2800" dirty="0">
                <a:solidFill>
                  <a:srgbClr val="0070C0"/>
                </a:solidFill>
                <a:latin typeface="Times New Roman" pitchFamily="18" charset="0"/>
                <a:cs typeface="Times New Roman" pitchFamily="18" charset="0"/>
              </a:rPr>
              <a:t>size by the desired sample size, the researcher</a:t>
            </a:r>
          </a:p>
          <a:p>
            <a:pPr algn="just" rtl="0">
              <a:buNone/>
            </a:pPr>
            <a:r>
              <a:rPr lang="en-US" sz="2800" dirty="0">
                <a:solidFill>
                  <a:srgbClr val="0070C0"/>
                </a:solidFill>
                <a:latin typeface="Times New Roman" pitchFamily="18" charset="0"/>
                <a:cs typeface="Times New Roman" pitchFamily="18" charset="0"/>
              </a:rPr>
              <a:t>establishes the </a:t>
            </a:r>
            <a:r>
              <a:rPr lang="en-US" sz="2800" b="1" dirty="0">
                <a:solidFill>
                  <a:srgbClr val="0070C0"/>
                </a:solidFill>
                <a:latin typeface="Times New Roman" pitchFamily="18" charset="0"/>
                <a:cs typeface="Times New Roman" pitchFamily="18" charset="0"/>
              </a:rPr>
              <a:t>sampling interval, which is the</a:t>
            </a:r>
          </a:p>
          <a:p>
            <a:pPr algn="just" rtl="0">
              <a:buNone/>
            </a:pPr>
            <a:r>
              <a:rPr lang="en-US" sz="2800" dirty="0">
                <a:solidFill>
                  <a:srgbClr val="0070C0"/>
                </a:solidFill>
                <a:latin typeface="Times New Roman" pitchFamily="18" charset="0"/>
                <a:cs typeface="Times New Roman" pitchFamily="18" charset="0"/>
              </a:rPr>
              <a:t>standard distance between the selected elements.</a:t>
            </a:r>
          </a:p>
          <a:p>
            <a:pPr algn="just" rtl="0">
              <a:buNone/>
            </a:pPr>
            <a:r>
              <a:rPr lang="en-US" sz="2800" dirty="0">
                <a:solidFill>
                  <a:srgbClr val="0070C0"/>
                </a:solidFill>
                <a:latin typeface="Times New Roman" pitchFamily="18" charset="0"/>
                <a:cs typeface="Times New Roman" pitchFamily="18" charset="0"/>
              </a:rPr>
              <a:t>such as every 10th person on a patient list.. </a:t>
            </a:r>
          </a:p>
          <a:p>
            <a:pPr algn="just" rtl="0">
              <a:buNone/>
            </a:pPr>
            <a:endParaRPr lang="en-US" sz="2800" b="1"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2852"/>
            <a:ext cx="8229600" cy="6715148"/>
          </a:xfrm>
        </p:spPr>
        <p:txBody>
          <a:bodyPr>
            <a:noAutofit/>
          </a:bodyPr>
          <a:lstStyle/>
          <a:p>
            <a:pPr algn="just" rtl="0">
              <a:buNone/>
            </a:pPr>
            <a:r>
              <a:rPr lang="en-US" sz="2800" dirty="0" smtClean="0">
                <a:latin typeface="Times New Roman" pitchFamily="18" charset="0"/>
                <a:cs typeface="Times New Roman" pitchFamily="18" charset="0"/>
              </a:rPr>
              <a:t>    </a:t>
            </a:r>
          </a:p>
          <a:p>
            <a:pPr algn="just" rtl="0">
              <a:buNone/>
            </a:pPr>
            <a:r>
              <a:rPr lang="en-US" sz="2800" dirty="0" smtClean="0">
                <a:latin typeface="Times New Roman" pitchFamily="18" charset="0"/>
                <a:cs typeface="Times New Roman" pitchFamily="18" charset="0"/>
              </a:rPr>
              <a:t>    For instance, if we wanted a sample of (n)50 from a population of  (N)5,000, </a:t>
            </a:r>
          </a:p>
          <a:p>
            <a:pPr algn="just" rtl="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our sampling interval (K) would be 100 (5,000/50  100). In other words, every 100th case on the sampling frame would be sampled.</a:t>
            </a:r>
          </a:p>
          <a:p>
            <a:pPr algn="just" rtl="0">
              <a:buNone/>
            </a:pPr>
            <a:r>
              <a:rPr lang="en-US" sz="2800" dirty="0" smtClean="0">
                <a:latin typeface="Times New Roman" pitchFamily="18" charset="0"/>
                <a:cs typeface="Times New Roman" pitchFamily="18" charset="0"/>
              </a:rPr>
              <a:t>    Next, the first case would be selected randomly (e.g., by using a table of random numbers).</a:t>
            </a:r>
          </a:p>
          <a:p>
            <a:pPr algn="just" rtl="0">
              <a:buNone/>
            </a:pPr>
            <a:r>
              <a:rPr lang="en-US" sz="2800" dirty="0" smtClean="0">
                <a:latin typeface="Times New Roman" pitchFamily="18" charset="0"/>
                <a:cs typeface="Times New Roman" pitchFamily="18" charset="0"/>
              </a:rPr>
              <a:t>     If the random number chosen were 73, the people corresponding to numbers 73, 173, 273, and so forth would be included in the sample.</a:t>
            </a:r>
            <a:endParaRPr lang="ar-SA" sz="28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29600" cy="4525963"/>
          </a:xfrm>
        </p:spPr>
        <p:txBody>
          <a:bodyPr>
            <a:normAutofit fontScale="92500" lnSpcReduction="10000"/>
          </a:bodyPr>
          <a:lstStyle/>
          <a:p>
            <a:pPr marL="0" indent="0" algn="l" rtl="0">
              <a:buNone/>
            </a:pPr>
            <a:r>
              <a:rPr lang="en-US" dirty="0" smtClean="0">
                <a:latin typeface="Times New Roman" panose="02020603050405020304" pitchFamily="18" charset="0"/>
                <a:cs typeface="Times New Roman" panose="02020603050405020304" pitchFamily="18" charset="0"/>
              </a:rPr>
              <a:t>  Taking the  </a:t>
            </a:r>
            <a:r>
              <a:rPr lang="en-US" dirty="0">
                <a:latin typeface="Times New Roman" panose="02020603050405020304" pitchFamily="18" charset="0"/>
                <a:cs typeface="Times New Roman" panose="02020603050405020304" pitchFamily="18" charset="0"/>
              </a:rPr>
              <a:t>example of </a:t>
            </a:r>
            <a:r>
              <a:rPr lang="en-US" dirty="0" smtClean="0">
                <a:latin typeface="Times New Roman" panose="02020603050405020304" pitchFamily="18" charset="0"/>
                <a:cs typeface="Times New Roman" panose="02020603050405020304" pitchFamily="18" charset="0"/>
              </a:rPr>
              <a:t>N=5000, n=50</a:t>
            </a:r>
            <a:endParaRPr lang="en-US" dirty="0">
              <a:latin typeface="Times New Roman" panose="02020603050405020304" pitchFamily="18" charset="0"/>
              <a:cs typeface="Times New Roman" panose="02020603050405020304" pitchFamily="18" charset="0"/>
            </a:endParaRPr>
          </a:p>
          <a:p>
            <a:pPr marL="0" indent="0" algn="l" rtl="0">
              <a:buNone/>
            </a:pPr>
            <a:r>
              <a:rPr lang="en-US" dirty="0" smtClean="0">
                <a:latin typeface="Times New Roman" panose="02020603050405020304" pitchFamily="18" charset="0"/>
                <a:cs typeface="Times New Roman" panose="02020603050405020304" pitchFamily="18" charset="0"/>
              </a:rPr>
              <a:t>No. </a:t>
            </a:r>
            <a:r>
              <a:rPr lang="en-US" dirty="0">
                <a:latin typeface="Times New Roman" panose="02020603050405020304" pitchFamily="18" charset="0"/>
                <a:cs typeface="Times New Roman" panose="02020603050405020304" pitchFamily="18" charset="0"/>
              </a:rPr>
              <a:t>of elements in each of the subgroups is N/n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i.e</a:t>
            </a:r>
            <a:r>
              <a:rPr lang="en-US" dirty="0" smtClean="0">
                <a:latin typeface="Times New Roman" panose="02020603050405020304" pitchFamily="18" charset="0"/>
                <a:cs typeface="Times New Roman" panose="02020603050405020304" pitchFamily="18" charset="0"/>
              </a:rPr>
              <a:t> 5000/50 =100= </a:t>
            </a:r>
            <a:r>
              <a:rPr lang="en-US" dirty="0">
                <a:latin typeface="Times New Roman" panose="02020603050405020304" pitchFamily="18" charset="0"/>
                <a:cs typeface="Times New Roman" panose="02020603050405020304" pitchFamily="18" charset="0"/>
              </a:rPr>
              <a:t>k</a:t>
            </a:r>
          </a:p>
          <a:p>
            <a:pPr marL="0" indent="0" algn="l" rtl="0">
              <a:buNone/>
            </a:pPr>
            <a:r>
              <a:rPr lang="en-US" dirty="0">
                <a:latin typeface="Times New Roman" panose="02020603050405020304" pitchFamily="18" charset="0"/>
                <a:cs typeface="Times New Roman" panose="02020603050405020304" pitchFamily="18" charset="0"/>
              </a:rPr>
              <a:t>Now, randomly select first element from the first subgroup.</a:t>
            </a:r>
          </a:p>
          <a:p>
            <a:pPr marL="0" indent="0" algn="l" rtl="0">
              <a:buNone/>
            </a:pPr>
            <a:r>
              <a:rPr lang="en-US" dirty="0">
                <a:latin typeface="Times New Roman" panose="02020603050405020304" pitchFamily="18" charset="0"/>
                <a:cs typeface="Times New Roman" panose="02020603050405020304" pitchFamily="18" charset="0"/>
              </a:rPr>
              <a:t>If we select n1= </a:t>
            </a:r>
            <a:r>
              <a:rPr lang="en-US" dirty="0" smtClean="0">
                <a:latin typeface="Times New Roman" panose="02020603050405020304" pitchFamily="18" charset="0"/>
                <a:cs typeface="Times New Roman" panose="02020603050405020304" pitchFamily="18" charset="0"/>
              </a:rPr>
              <a:t>73</a:t>
            </a:r>
            <a:endParaRPr lang="en-US" dirty="0">
              <a:latin typeface="Times New Roman" panose="02020603050405020304" pitchFamily="18" charset="0"/>
              <a:cs typeface="Times New Roman" panose="02020603050405020304" pitchFamily="18" charset="0"/>
            </a:endParaRPr>
          </a:p>
          <a:p>
            <a:pPr marL="0" indent="0" algn="l" rtl="0">
              <a:buNone/>
            </a:pPr>
            <a:r>
              <a:rPr lang="en-US" dirty="0">
                <a:latin typeface="Times New Roman" panose="02020603050405020304" pitchFamily="18" charset="0"/>
                <a:cs typeface="Times New Roman" panose="02020603050405020304" pitchFamily="18" charset="0"/>
              </a:rPr>
              <a:t>n2 = n1+k = </a:t>
            </a:r>
            <a:r>
              <a:rPr lang="en-US" dirty="0" smtClean="0">
                <a:latin typeface="Times New Roman" panose="02020603050405020304" pitchFamily="18" charset="0"/>
                <a:cs typeface="Times New Roman" panose="02020603050405020304" pitchFamily="18" charset="0"/>
              </a:rPr>
              <a:t>73+100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173</a:t>
            </a:r>
            <a:endParaRPr lang="en-US" dirty="0">
              <a:latin typeface="Times New Roman" panose="02020603050405020304" pitchFamily="18" charset="0"/>
              <a:cs typeface="Times New Roman" panose="02020603050405020304" pitchFamily="18" charset="0"/>
            </a:endParaRPr>
          </a:p>
          <a:p>
            <a:pPr marL="0" indent="0" algn="l" rtl="0">
              <a:buNone/>
            </a:pPr>
            <a:r>
              <a:rPr lang="en-US" dirty="0">
                <a:latin typeface="Times New Roman" panose="02020603050405020304" pitchFamily="18" charset="0"/>
                <a:cs typeface="Times New Roman" panose="02020603050405020304" pitchFamily="18" charset="0"/>
              </a:rPr>
              <a:t>n3 = n2+k = </a:t>
            </a:r>
            <a:r>
              <a:rPr lang="en-US" dirty="0" smtClean="0">
                <a:latin typeface="Times New Roman" panose="02020603050405020304" pitchFamily="18" charset="0"/>
                <a:cs typeface="Times New Roman" panose="02020603050405020304" pitchFamily="18" charset="0"/>
              </a:rPr>
              <a:t>173+100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273  </a:t>
            </a:r>
          </a:p>
          <a:p>
            <a:pPr marL="0" indent="0" algn="l" rtl="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so on  </a:t>
            </a:r>
            <a:endParaRPr lang="en-US" dirty="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02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just" rtl="0">
              <a:buNone/>
            </a:pPr>
            <a:r>
              <a:rPr lang="en-US" dirty="0" smtClean="0">
                <a:latin typeface="Times New Roman" pitchFamily="18" charset="0"/>
                <a:cs typeface="Times New Roman" pitchFamily="18" charset="0"/>
              </a:rPr>
              <a:t>   Systematic sampling conducted in this manner is essentially identical to simple random sampling and often is preferable because the same results are obtained in a more convenient manner</a:t>
            </a:r>
            <a:endParaRPr lang="ar-SA"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0"/>
            <a:ext cx="8229600" cy="6072230"/>
          </a:xfrm>
        </p:spPr>
        <p:txBody>
          <a:bodyPr>
            <a:noAutofit/>
          </a:bodyPr>
          <a:lstStyle/>
          <a:p>
            <a:pPr marL="0" indent="0" algn="l"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Populations</a:t>
            </a:r>
          </a:p>
          <a:p>
            <a:pPr algn="just" rtl="0">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A population is the </a:t>
            </a:r>
            <a:r>
              <a:rPr lang="en-US" u="sng" dirty="0" smtClean="0">
                <a:solidFill>
                  <a:srgbClr val="FF0000"/>
                </a:solidFill>
                <a:latin typeface="Times New Roman" pitchFamily="18" charset="0"/>
                <a:cs typeface="Times New Roman" pitchFamily="18" charset="0"/>
              </a:rPr>
              <a:t>entire</a:t>
            </a:r>
            <a:r>
              <a:rPr lang="en-US" dirty="0" smtClean="0">
                <a:solidFill>
                  <a:srgbClr val="FF0000"/>
                </a:solidFill>
                <a:latin typeface="Times New Roman" pitchFamily="18" charset="0"/>
                <a:cs typeface="Times New Roman" pitchFamily="18" charset="0"/>
              </a:rPr>
              <a:t> </a:t>
            </a:r>
            <a:r>
              <a:rPr lang="en-US" u="sng" dirty="0" smtClean="0">
                <a:solidFill>
                  <a:srgbClr val="FF0000"/>
                </a:solidFill>
                <a:latin typeface="Times New Roman" pitchFamily="18" charset="0"/>
                <a:cs typeface="Times New Roman" pitchFamily="18" charset="0"/>
              </a:rPr>
              <a:t>aggregation</a:t>
            </a:r>
            <a:r>
              <a:rPr lang="en-US" dirty="0" smtClean="0">
                <a:solidFill>
                  <a:srgbClr val="FF0000"/>
                </a:solidFill>
                <a:latin typeface="Times New Roman" pitchFamily="18" charset="0"/>
                <a:cs typeface="Times New Roman" pitchFamily="18" charset="0"/>
              </a:rPr>
              <a:t> of cases(elements) in which a researcher is interested.</a:t>
            </a:r>
          </a:p>
          <a:p>
            <a:pPr algn="just" rtl="0">
              <a:buNone/>
            </a:pPr>
            <a:r>
              <a:rPr lang="en-US" dirty="0" smtClean="0">
                <a:latin typeface="Times New Roman" pitchFamily="18" charset="0"/>
                <a:cs typeface="Times New Roman" pitchFamily="18" charset="0"/>
              </a:rPr>
              <a:t>        Populations are not restricted to human subjects.</a:t>
            </a:r>
          </a:p>
          <a:p>
            <a:pPr algn="just" rtl="0">
              <a:buNone/>
            </a:pPr>
            <a:r>
              <a:rPr lang="en-US" dirty="0" smtClean="0">
                <a:latin typeface="Times New Roman" pitchFamily="18" charset="0"/>
                <a:cs typeface="Times New Roman" pitchFamily="18" charset="0"/>
              </a:rPr>
              <a:t>    A population might consist of all the hospital records or files in a particular hospital, all the blood samples taken from clients of a health maintenance </a:t>
            </a:r>
            <a:r>
              <a:rPr lang="en-US" dirty="0" smtClean="0">
                <a:solidFill>
                  <a:schemeClr val="accent6">
                    <a:lumMod val="50000"/>
                  </a:schemeClr>
                </a:solidFill>
                <a:latin typeface="Times New Roman" pitchFamily="18" charset="0"/>
                <a:cs typeface="Times New Roman" pitchFamily="18" charset="0"/>
              </a:rPr>
              <a:t>    Organization etc.</a:t>
            </a:r>
            <a:endParaRPr lang="ar-SA" dirty="0">
              <a:solidFill>
                <a:schemeClr val="accent6">
                  <a:lumMod val="50000"/>
                </a:schemeClr>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251520" y="260648"/>
            <a:ext cx="8229600" cy="5865515"/>
          </a:xfrm>
        </p:spPr>
        <p:txBody>
          <a:bodyPr/>
          <a:lstStyle/>
          <a:p>
            <a:endParaRPr lang="ar-IQ" dirty="0"/>
          </a:p>
        </p:txBody>
      </p:sp>
      <p:pic>
        <p:nvPicPr>
          <p:cNvPr id="1026" name="Picture 2" descr="C:\Users\dell\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352928"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26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116632"/>
            <a:ext cx="9144000" cy="6408712"/>
          </a:xfrm>
          <a:prstGeom prst="rect">
            <a:avLst/>
          </a:prstGeom>
        </p:spPr>
      </p:pic>
    </p:spTree>
    <p:extLst>
      <p:ext uri="{BB962C8B-B14F-4D97-AF65-F5344CB8AC3E}">
        <p14:creationId xmlns:p14="http://schemas.microsoft.com/office/powerpoint/2010/main" val="788455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2"/>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en-US" sz="1400">
                <a:latin typeface="Calibri" pitchFamily="34" charset="0"/>
              </a:rPr>
              <a:t>elmor@hotmail.com</a:t>
            </a:r>
          </a:p>
        </p:txBody>
      </p:sp>
      <p:sp>
        <p:nvSpPr>
          <p:cNvPr id="43011"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fld id="{9DD33F57-772B-4D02-BA63-7A3F2F4BC46E}" type="slidenum">
              <a:rPr lang="ar-SA" sz="1400">
                <a:latin typeface="Calibri" pitchFamily="34" charset="0"/>
              </a:rPr>
              <a:pPr/>
              <a:t>32</a:t>
            </a:fld>
            <a:endParaRPr lang="en-US" sz="1400">
              <a:latin typeface="Calibri" pitchFamily="34" charset="0"/>
            </a:endParaRPr>
          </a:p>
        </p:txBody>
      </p:sp>
      <p:pic>
        <p:nvPicPr>
          <p:cNvPr id="43012" name="Picture 2" descr="k89"/>
          <p:cNvPicPr>
            <a:picLocks noGrp="1" noChangeAspect="1" noChangeArrowheads="1"/>
          </p:cNvPicPr>
          <p:nvPr>
            <p:ph sz="half" idx="4294967295"/>
          </p:nvPr>
        </p:nvPicPr>
        <p:blipFill>
          <a:blip r:embed="rId3">
            <a:lum contrast="18000"/>
          </a:blip>
          <a:srcRect b="7777"/>
          <a:stretch>
            <a:fillRect/>
          </a:stretch>
        </p:blipFill>
        <p:spPr>
          <a:xfrm>
            <a:off x="0" y="-26988"/>
            <a:ext cx="9396413" cy="6884988"/>
          </a:xfrm>
          <a:noFill/>
        </p:spPr>
      </p:pic>
      <p:pic>
        <p:nvPicPr>
          <p:cNvPr id="43013" name="Picture 4" descr="Thank you04"/>
          <p:cNvPicPr>
            <a:picLocks noGrp="1" noChangeAspect="1" noChangeArrowheads="1" noCrop="1"/>
          </p:cNvPicPr>
          <p:nvPr>
            <p:ph sz="half" idx="4294967295"/>
          </p:nvPr>
        </p:nvPicPr>
        <p:blipFill>
          <a:blip r:embed="rId4"/>
          <a:srcRect/>
          <a:stretch>
            <a:fillRect/>
          </a:stretch>
        </p:blipFill>
        <p:spPr>
          <a:xfrm>
            <a:off x="395288" y="333375"/>
            <a:ext cx="5400675" cy="2165350"/>
          </a:xfrm>
          <a:noFill/>
        </p:spPr>
      </p:pic>
    </p:spTree>
    <p:extLst>
      <p:ext uri="{BB962C8B-B14F-4D97-AF65-F5344CB8AC3E}">
        <p14:creationId xmlns:p14="http://schemas.microsoft.com/office/powerpoint/2010/main" val="613396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15082"/>
          </a:xfrm>
        </p:spPr>
        <p:txBody>
          <a:bodyPr>
            <a:noAutofit/>
          </a:bodyPr>
          <a:lstStyle/>
          <a:p>
            <a:pPr algn="just" rtl="0">
              <a:buNone/>
            </a:pPr>
            <a:r>
              <a:rPr lang="en-US" dirty="0" smtClean="0">
                <a:latin typeface="Times New Roman" pitchFamily="18" charset="0"/>
                <a:cs typeface="Times New Roman" pitchFamily="18" charset="0"/>
              </a:rPr>
              <a:t>   The population for a study is composed of two groups – the target population and the accessible population.  </a:t>
            </a:r>
            <a:endParaRPr lang="ar-SA" dirty="0" smtClean="0">
              <a:latin typeface="Times New Roman" pitchFamily="18" charset="0"/>
              <a:cs typeface="Times New Roman" pitchFamily="18" charset="0"/>
            </a:endParaRPr>
          </a:p>
          <a:p>
            <a:pPr algn="just" rtl="0">
              <a:buNone/>
            </a:pPr>
            <a:r>
              <a:rPr lang="en-US" dirty="0" smtClean="0">
                <a:latin typeface="Times New Roman" pitchFamily="18" charset="0"/>
                <a:cs typeface="Times New Roman" pitchFamily="18" charset="0"/>
              </a:rPr>
              <a:t>   The </a:t>
            </a:r>
            <a:r>
              <a:rPr lang="en-US" b="1" u="sng" dirty="0" smtClean="0">
                <a:solidFill>
                  <a:srgbClr val="FF0000"/>
                </a:solidFill>
                <a:latin typeface="Times New Roman" pitchFamily="18" charset="0"/>
                <a:cs typeface="Times New Roman" pitchFamily="18" charset="0"/>
              </a:rPr>
              <a:t>target population </a:t>
            </a:r>
            <a:r>
              <a:rPr lang="en-US" b="1" dirty="0" smtClean="0">
                <a:latin typeface="Times New Roman" pitchFamily="18" charset="0"/>
                <a:cs typeface="Times New Roman" pitchFamily="18" charset="0"/>
              </a:rPr>
              <a:t>is the entire population </a:t>
            </a:r>
            <a:r>
              <a:rPr lang="en-US" dirty="0" smtClean="0">
                <a:latin typeface="Times New Roman" pitchFamily="18" charset="0"/>
                <a:cs typeface="Times New Roman" pitchFamily="18" charset="0"/>
              </a:rPr>
              <a:t>in which a researcher is interested. </a:t>
            </a:r>
          </a:p>
          <a:p>
            <a:pPr algn="just" rtl="0">
              <a:buNone/>
            </a:pPr>
            <a:r>
              <a:rPr lang="en-US" dirty="0" smtClean="0">
                <a:latin typeface="Times New Roman" pitchFamily="18" charset="0"/>
                <a:cs typeface="Times New Roman" pitchFamily="18" charset="0"/>
              </a:rPr>
              <a:t>   The </a:t>
            </a:r>
            <a:r>
              <a:rPr lang="en-US" b="1" u="sng" dirty="0" smtClean="0">
                <a:solidFill>
                  <a:srgbClr val="FF0000"/>
                </a:solidFill>
                <a:latin typeface="Times New Roman" pitchFamily="18" charset="0"/>
                <a:cs typeface="Times New Roman" pitchFamily="18" charset="0"/>
              </a:rPr>
              <a:t>accessible population </a:t>
            </a:r>
            <a:r>
              <a:rPr lang="en-US" b="1" dirty="0" smtClean="0">
                <a:latin typeface="Times New Roman" pitchFamily="18" charset="0"/>
                <a:cs typeface="Times New Roman" pitchFamily="18" charset="0"/>
              </a:rPr>
              <a:t>is composed of </a:t>
            </a:r>
            <a:r>
              <a:rPr lang="en-US" dirty="0" smtClean="0">
                <a:latin typeface="Times New Roman" pitchFamily="18" charset="0"/>
                <a:cs typeface="Times New Roman" pitchFamily="18" charset="0"/>
              </a:rPr>
              <a:t>cases from the target population that are accessible to the researcher as study participants.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9512" y="274638"/>
            <a:ext cx="8784976" cy="6322714"/>
          </a:xfrm>
          <a:prstGeom prst="rect">
            <a:avLst/>
          </a:prstGeom>
        </p:spPr>
      </p:pic>
    </p:spTree>
    <p:extLst>
      <p:ext uri="{BB962C8B-B14F-4D97-AF65-F5344CB8AC3E}">
        <p14:creationId xmlns:p14="http://schemas.microsoft.com/office/powerpoint/2010/main" val="86404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0">
              <a:buNone/>
            </a:pP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For example:</a:t>
            </a:r>
          </a:p>
          <a:p>
            <a:pPr algn="just" rtl="0">
              <a:buNone/>
            </a:pPr>
            <a:r>
              <a:rPr lang="en-US" dirty="0">
                <a:latin typeface="Times New Roman" pitchFamily="18" charset="0"/>
                <a:cs typeface="Times New Roman" pitchFamily="18" charset="0"/>
              </a:rPr>
              <a:t>    the researcher’s target population might be all diabetic patients in Basra, but, in reality, the population that is accessible might be diabetic patients in a particular clinic.</a:t>
            </a:r>
            <a:endParaRPr lang="en-US" dirty="0"/>
          </a:p>
        </p:txBody>
      </p:sp>
    </p:spTree>
    <p:extLst>
      <p:ext uri="{BB962C8B-B14F-4D97-AF65-F5344CB8AC3E}">
        <p14:creationId xmlns:p14="http://schemas.microsoft.com/office/powerpoint/2010/main" val="402327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6072230"/>
          </a:xfrm>
        </p:spPr>
        <p:txBody>
          <a:bodyPr>
            <a:noAutofit/>
          </a:bodyPr>
          <a:lstStyle/>
          <a:p>
            <a:pPr algn="just" rtl="0">
              <a:buNone/>
            </a:pPr>
            <a:r>
              <a:rPr lang="en-US" sz="3600" b="1" dirty="0" smtClean="0">
                <a:solidFill>
                  <a:srgbClr val="FF0000"/>
                </a:solidFill>
                <a:latin typeface="Times New Roman" pitchFamily="18" charset="0"/>
                <a:cs typeface="Times New Roman" pitchFamily="18" charset="0"/>
              </a:rPr>
              <a:t>Strata</a:t>
            </a:r>
          </a:p>
          <a:p>
            <a:pPr algn="just" rtl="0">
              <a:buNone/>
            </a:pPr>
            <a:r>
              <a:rPr lang="en-US" sz="2800" dirty="0" smtClean="0">
                <a:latin typeface="Times New Roman" pitchFamily="18" charset="0"/>
                <a:cs typeface="Times New Roman" pitchFamily="18" charset="0"/>
              </a:rPr>
              <a:t>    Populations consist of subpopulations, or </a:t>
            </a:r>
            <a:r>
              <a:rPr lang="en-US" sz="2800" b="1" dirty="0" smtClean="0">
                <a:latin typeface="Times New Roman" pitchFamily="18" charset="0"/>
                <a:cs typeface="Times New Roman" pitchFamily="18" charset="0"/>
              </a:rPr>
              <a:t>strata. Strata are mutually exclusive segments </a:t>
            </a:r>
            <a:r>
              <a:rPr lang="en-US" sz="2800" dirty="0" smtClean="0">
                <a:latin typeface="Times New Roman" pitchFamily="18" charset="0"/>
                <a:cs typeface="Times New Roman" pitchFamily="18" charset="0"/>
              </a:rPr>
              <a:t>of a population based on a specific characteristic.</a:t>
            </a:r>
          </a:p>
          <a:p>
            <a:pPr algn="just" rtl="0">
              <a:buNone/>
            </a:pPr>
            <a:r>
              <a:rPr lang="en-US" sz="2800" dirty="0" smtClean="0">
                <a:solidFill>
                  <a:srgbClr val="FF0000"/>
                </a:solidFill>
                <a:latin typeface="Times New Roman" pitchFamily="18" charset="0"/>
                <a:cs typeface="Times New Roman" pitchFamily="18" charset="0"/>
              </a:rPr>
              <a:t>    Strata are often used in sample selection to enhance the sample’s representativeness.</a:t>
            </a:r>
            <a:endParaRPr lang="ar-SA" sz="2800"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0">
              <a:buNone/>
            </a:pPr>
            <a:r>
              <a:rPr lang="en-US" dirty="0">
                <a:solidFill>
                  <a:srgbClr val="FF0000"/>
                </a:solidFill>
                <a:latin typeface="Times New Roman" pitchFamily="18" charset="0"/>
                <a:cs typeface="Times New Roman" pitchFamily="18" charset="0"/>
              </a:rPr>
              <a:t>For example: </a:t>
            </a:r>
          </a:p>
          <a:p>
            <a:pPr algn="just" rtl="0">
              <a:buNone/>
            </a:pPr>
            <a:r>
              <a:rPr lang="en-US" dirty="0">
                <a:latin typeface="Times New Roman" pitchFamily="18" charset="0"/>
                <a:cs typeface="Times New Roman" pitchFamily="18" charset="0"/>
              </a:rPr>
              <a:t>    a population consisting of all nurses in the B</a:t>
            </a:r>
            <a:r>
              <a:rPr lang="en-US" b="1" dirty="0">
                <a:latin typeface="Times New Roman" pitchFamily="18" charset="0"/>
                <a:cs typeface="Times New Roman" pitchFamily="18" charset="0"/>
              </a:rPr>
              <a:t>asra</a:t>
            </a:r>
            <a:r>
              <a:rPr lang="en-US" dirty="0">
                <a:latin typeface="Times New Roman" pitchFamily="18" charset="0"/>
                <a:cs typeface="Times New Roman" pitchFamily="18" charset="0"/>
              </a:rPr>
              <a:t> could be divided into two strata based on gender (males &amp; females). </a:t>
            </a:r>
          </a:p>
          <a:p>
            <a:pPr algn="just" rtl="0">
              <a:buNone/>
            </a:pPr>
            <a:r>
              <a:rPr lang="en-US" dirty="0">
                <a:latin typeface="Times New Roman" pitchFamily="18" charset="0"/>
                <a:cs typeface="Times New Roman" pitchFamily="18" charset="0"/>
              </a:rPr>
              <a:t>    Alternatively, we could specify three strata consisting of nurses younger than 30 years of age, nurses aged 30 to 45 years, and nurses 46 years or older. </a:t>
            </a:r>
          </a:p>
          <a:p>
            <a:endParaRPr lang="en-US" dirty="0"/>
          </a:p>
        </p:txBody>
      </p:sp>
    </p:spTree>
    <p:extLst>
      <p:ext uri="{BB962C8B-B14F-4D97-AF65-F5344CB8AC3E}">
        <p14:creationId xmlns:p14="http://schemas.microsoft.com/office/powerpoint/2010/main" val="55100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856984" cy="6192688"/>
          </a:xfrm>
        </p:spPr>
        <p:txBody>
          <a:bodyPr>
            <a:noAutofit/>
          </a:bodyPr>
          <a:lstStyle/>
          <a:p>
            <a:pPr algn="just" rtl="0">
              <a:buNone/>
            </a:pPr>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Samples and Sampling methods</a:t>
            </a:r>
          </a:p>
          <a:p>
            <a:pPr algn="just" rtl="0">
              <a:buNone/>
            </a:pPr>
            <a:r>
              <a:rPr lang="en-US" sz="2800" b="1" u="sng" dirty="0" smtClean="0">
                <a:latin typeface="Times New Roman" pitchFamily="18" charset="0"/>
                <a:cs typeface="Times New Roman" pitchFamily="18" charset="0"/>
              </a:rPr>
              <a:t>Sampling</a:t>
            </a:r>
            <a:r>
              <a:rPr lang="en-US" sz="2800" b="1" dirty="0" smtClean="0">
                <a:latin typeface="Times New Roman" pitchFamily="18" charset="0"/>
                <a:cs typeface="Times New Roman" pitchFamily="18" charset="0"/>
              </a:rPr>
              <a:t> </a:t>
            </a:r>
          </a:p>
          <a:p>
            <a:pPr algn="just" rtl="0">
              <a:buNone/>
            </a:pPr>
            <a:r>
              <a:rPr lang="en-US" sz="2800" dirty="0" smtClean="0">
                <a:latin typeface="Times New Roman" pitchFamily="18" charset="0"/>
                <a:cs typeface="Times New Roman" pitchFamily="18" charset="0"/>
              </a:rPr>
              <a:t>    Is the process of selecting a portion of the population to represent the  entire population..</a:t>
            </a:r>
          </a:p>
          <a:p>
            <a:pPr algn="just" rtl="0">
              <a:buNone/>
            </a:pPr>
            <a:r>
              <a:rPr lang="en-US" sz="2800" b="1" dirty="0" smtClean="0">
                <a:solidFill>
                  <a:srgbClr val="FF000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 Sample</a:t>
            </a:r>
            <a:r>
              <a:rPr lang="en-US" sz="2800" b="1" dirty="0" smtClean="0">
                <a:latin typeface="Times New Roman" pitchFamily="18" charset="0"/>
                <a:cs typeface="Times New Roman" pitchFamily="18" charset="0"/>
              </a:rPr>
              <a:t> </a:t>
            </a:r>
          </a:p>
          <a:p>
            <a:pPr algn="just" rtl="0">
              <a:buNone/>
            </a:pPr>
            <a:r>
              <a:rPr lang="en-US" sz="2800" b="1" dirty="0" smtClean="0">
                <a:latin typeface="Times New Roman" pitchFamily="18" charset="0"/>
                <a:cs typeface="Times New Roman" pitchFamily="18" charset="0"/>
              </a:rPr>
              <a:t>    is a subset of population elements. </a:t>
            </a:r>
          </a:p>
          <a:p>
            <a:pPr algn="just" rtl="0">
              <a:buNone/>
            </a:pPr>
            <a:r>
              <a:rPr lang="en-US" sz="2800"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algn="just" rtl="0">
              <a:buNone/>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In </a:t>
            </a:r>
            <a:r>
              <a:rPr lang="en-US" sz="2800" dirty="0" smtClean="0">
                <a:latin typeface="Times New Roman" pitchFamily="18" charset="0"/>
                <a:cs typeface="Times New Roman" pitchFamily="18" charset="0"/>
              </a:rPr>
              <a:t>nursing research, the elements (basic units) are usually humans. Researchers work with samples rather than with populations because it is more economical and practical to do so.</a:t>
            </a:r>
          </a:p>
          <a:p>
            <a:pPr algn="just" rtl="0">
              <a:buNone/>
            </a:pPr>
            <a:r>
              <a:rPr lang="en-US" sz="2800" dirty="0" smtClean="0">
                <a:latin typeface="Times New Roman" pitchFamily="18" charset="0"/>
                <a:cs typeface="Times New Roman" pitchFamily="18" charset="0"/>
              </a:rPr>
              <a:t>    Samples are chosen through two types of sampling procedures probability and </a:t>
            </a:r>
            <a:r>
              <a:rPr lang="en-US" sz="2800" dirty="0" err="1" smtClean="0">
                <a:latin typeface="Times New Roman" pitchFamily="18" charset="0"/>
                <a:cs typeface="Times New Roman" pitchFamily="18" charset="0"/>
              </a:rPr>
              <a:t>nonprobability</a:t>
            </a:r>
            <a:r>
              <a:rPr lang="en-US" sz="2800" dirty="0" smtClean="0">
                <a:latin typeface="Times New Roman" pitchFamily="18" charset="0"/>
                <a:cs typeface="Times New Roman" pitchFamily="18" charset="0"/>
              </a:rPr>
              <a:t>. </a:t>
            </a:r>
          </a:p>
          <a:p>
            <a:pPr algn="just" rtl="0">
              <a:buNone/>
            </a:pPr>
            <a:endParaRPr lang="en-US" sz="2800" b="1" dirty="0" smtClean="0">
              <a:latin typeface="Times New Roman" pitchFamily="18" charset="0"/>
              <a:cs typeface="Times New Roman" pitchFamily="18" charset="0"/>
            </a:endParaRPr>
          </a:p>
          <a:p>
            <a:pPr algn="just" rtl="0">
              <a:buNone/>
            </a:pPr>
            <a:r>
              <a:rPr lang="en-US" sz="2800" dirty="0" smtClean="0">
                <a:latin typeface="Times New Roman" pitchFamily="18" charset="0"/>
                <a:cs typeface="Times New Roman" pitchFamily="18" charset="0"/>
              </a:rPr>
              <a:t>.</a:t>
            </a: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9112</TotalTime>
  <Words>1577</Words>
  <Application>Microsoft Office PowerPoint</Application>
  <PresentationFormat>On-screen Show (4:3)</PresentationFormat>
  <Paragraphs>107</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Lato</vt:lpstr>
      <vt:lpstr>Times New Roman</vt:lpstr>
      <vt:lpstr>سمة Office</vt:lpstr>
      <vt:lpstr>Sample and sampling  unit 5 part 1 L5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dc:creator>
  <cp:lastModifiedBy>DR.Ahmed Saker 2o1O</cp:lastModifiedBy>
  <cp:revision>291</cp:revision>
  <dcterms:created xsi:type="dcterms:W3CDTF">2015-06-17T17:05:21Z</dcterms:created>
  <dcterms:modified xsi:type="dcterms:W3CDTF">2021-02-12T04:26:42Z</dcterms:modified>
</cp:coreProperties>
</file>